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15"/>
    <p:sldId id="257" r:id="rId16"/>
    <p:sldId id="258" r:id="rId17"/>
    <p:sldId id="259" r:id="rId18"/>
    <p:sldId id="260" r:id="rId19"/>
    <p:sldId id="261" r:id="rId20"/>
    <p:sldId id="262" r:id="rId21"/>
    <p:sldId id="263" r:id="rId22"/>
    <p:sldId id="264" r:id="rId23"/>
    <p:sldId id="265" r:id="rId24"/>
    <p:sldId id="266" r:id="rId25"/>
    <p:sldId id="267" r:id="rId26"/>
    <p:sldId id="268" r:id="rId27"/>
    <p:sldId id="269" r:id="rId28"/>
    <p:sldId id="270" r:id="rId29"/>
    <p:sldId id="271" r:id="rId30"/>
    <p:sldId id="272" r:id="rId31"/>
    <p:sldId id="273" r:id="rId32"/>
    <p:sldId id="274" r:id="rId33"/>
    <p:sldId id="275" r:id="rId34"/>
    <p:sldId id="276" r:id="rId35"/>
    <p:sldId id="277" r:id="rId36"/>
    <p:sldId id="278" r:id="rId37"/>
    <p:sldId id="279" r:id="rId38"/>
    <p:sldId id="280" r:id="rId39"/>
    <p:sldId id="281" r:id="rId40"/>
    <p:sldId id="282" r:id="rId41"/>
    <p:sldId id="283" r:id="rId42"/>
    <p:sldId id="284" r:id="rId43"/>
    <p:sldId id="285" r:id="rId44"/>
    <p:sldId id="286" r:id="rId45"/>
    <p:sldId id="287" r:id="rId46"/>
    <p:sldId id="288" r:id="rId47"/>
    <p:sldId id="289" r:id="rId48"/>
    <p:sldId id="290" r:id="rId49"/>
    <p:sldId id="291" r:id="rId50"/>
    <p:sldId id="292" r:id="rId51"/>
    <p:sldId id="293" r:id="rId52"/>
    <p:sldId id="294" r:id="rId53"/>
  </p:sldIdLst>
  <p:sldSz cx="9753600" cy="7315200"/>
  <p:notesSz cx="6858000" cy="9144000"/>
  <p:embeddedFontLst>
    <p:embeddedFont>
      <p:font typeface="Lato" charset="1" panose="020F0502020204030203"/>
      <p:regular r:id="rId6"/>
    </p:embeddedFont>
    <p:embeddedFont>
      <p:font typeface="Lato Bold" charset="1" panose="020F0802020204030203"/>
      <p:regular r:id="rId7"/>
    </p:embeddedFont>
    <p:embeddedFont>
      <p:font typeface="Lato Italics" charset="1" panose="020F0502020204030203"/>
      <p:regular r:id="rId8"/>
    </p:embeddedFont>
    <p:embeddedFont>
      <p:font typeface="Lato Bold Italics" charset="1" panose="020F0802020204030203"/>
      <p:regular r:id="rId9"/>
    </p:embeddedFont>
    <p:embeddedFont>
      <p:font typeface="Arimo" charset="1" panose="020B0604020202020204"/>
      <p:regular r:id="rId10"/>
    </p:embeddedFont>
    <p:embeddedFont>
      <p:font typeface="Arimo Bold" charset="1" panose="020B0704020202020204"/>
      <p:regular r:id="rId11"/>
    </p:embeddedFont>
    <p:embeddedFont>
      <p:font typeface="Arimo Italics" charset="1" panose="020B0604020202090204"/>
      <p:regular r:id="rId12"/>
    </p:embeddedFont>
    <p:embeddedFont>
      <p:font typeface="Arimo Bold Italics" charset="1" panose="020B0704020202090204"/>
      <p:regular r:id="rId13"/>
    </p:embeddedFont>
    <p:embeddedFont>
      <p:font typeface="League Spartan" charset="1" panose="00000800000000000000"/>
      <p:regular r:id="rId1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slides/slide1.xml" Type="http://schemas.openxmlformats.org/officeDocument/2006/relationships/slide"/><Relationship Id="rId16" Target="slides/slide2.xml" Type="http://schemas.openxmlformats.org/officeDocument/2006/relationships/slide"/><Relationship Id="rId17" Target="slides/slide3.xml" Type="http://schemas.openxmlformats.org/officeDocument/2006/relationships/slide"/><Relationship Id="rId18" Target="slides/slide4.xml" Type="http://schemas.openxmlformats.org/officeDocument/2006/relationships/slide"/><Relationship Id="rId19" Target="slides/slide5.xml" Type="http://schemas.openxmlformats.org/officeDocument/2006/relationships/slide"/><Relationship Id="rId2" Target="presProps.xml" Type="http://schemas.openxmlformats.org/officeDocument/2006/relationships/presProps"/><Relationship Id="rId20" Target="slides/slide6.xml" Type="http://schemas.openxmlformats.org/officeDocument/2006/relationships/slide"/><Relationship Id="rId21" Target="slides/slide7.xml" Type="http://schemas.openxmlformats.org/officeDocument/2006/relationships/slide"/><Relationship Id="rId22" Target="slides/slide8.xml" Type="http://schemas.openxmlformats.org/officeDocument/2006/relationships/slide"/><Relationship Id="rId23" Target="slides/slide9.xml" Type="http://schemas.openxmlformats.org/officeDocument/2006/relationships/slide"/><Relationship Id="rId24" Target="slides/slide10.xml" Type="http://schemas.openxmlformats.org/officeDocument/2006/relationships/slide"/><Relationship Id="rId25" Target="slides/slide11.xml" Type="http://schemas.openxmlformats.org/officeDocument/2006/relationships/slide"/><Relationship Id="rId26" Target="slides/slide12.xml" Type="http://schemas.openxmlformats.org/officeDocument/2006/relationships/slide"/><Relationship Id="rId27" Target="slides/slide13.xml" Type="http://schemas.openxmlformats.org/officeDocument/2006/relationships/slide"/><Relationship Id="rId28" Target="slides/slide14.xml" Type="http://schemas.openxmlformats.org/officeDocument/2006/relationships/slide"/><Relationship Id="rId29" Target="slides/slide15.xml" Type="http://schemas.openxmlformats.org/officeDocument/2006/relationships/slide"/><Relationship Id="rId3" Target="viewProps.xml" Type="http://schemas.openxmlformats.org/officeDocument/2006/relationships/viewProps"/><Relationship Id="rId30" Target="slides/slide16.xml" Type="http://schemas.openxmlformats.org/officeDocument/2006/relationships/slide"/><Relationship Id="rId31" Target="slides/slide17.xml" Type="http://schemas.openxmlformats.org/officeDocument/2006/relationships/slide"/><Relationship Id="rId32" Target="slides/slide18.xml" Type="http://schemas.openxmlformats.org/officeDocument/2006/relationships/slide"/><Relationship Id="rId33" Target="slides/slide19.xml" Type="http://schemas.openxmlformats.org/officeDocument/2006/relationships/slide"/><Relationship Id="rId34" Target="slides/slide20.xml" Type="http://schemas.openxmlformats.org/officeDocument/2006/relationships/slide"/><Relationship Id="rId35" Target="slides/slide21.xml" Type="http://schemas.openxmlformats.org/officeDocument/2006/relationships/slide"/><Relationship Id="rId36" Target="slides/slide22.xml" Type="http://schemas.openxmlformats.org/officeDocument/2006/relationships/slide"/><Relationship Id="rId37" Target="slides/slide23.xml" Type="http://schemas.openxmlformats.org/officeDocument/2006/relationships/slide"/><Relationship Id="rId38" Target="slides/slide24.xml" Type="http://schemas.openxmlformats.org/officeDocument/2006/relationships/slide"/><Relationship Id="rId39" Target="slides/slide25.xml" Type="http://schemas.openxmlformats.org/officeDocument/2006/relationships/slide"/><Relationship Id="rId4" Target="theme/theme1.xml" Type="http://schemas.openxmlformats.org/officeDocument/2006/relationships/theme"/><Relationship Id="rId40" Target="slides/slide26.xml" Type="http://schemas.openxmlformats.org/officeDocument/2006/relationships/slide"/><Relationship Id="rId41" Target="slides/slide27.xml" Type="http://schemas.openxmlformats.org/officeDocument/2006/relationships/slide"/><Relationship Id="rId42" Target="slides/slide28.xml" Type="http://schemas.openxmlformats.org/officeDocument/2006/relationships/slide"/><Relationship Id="rId43" Target="slides/slide29.xml" Type="http://schemas.openxmlformats.org/officeDocument/2006/relationships/slide"/><Relationship Id="rId44" Target="slides/slide30.xml" Type="http://schemas.openxmlformats.org/officeDocument/2006/relationships/slide"/><Relationship Id="rId45" Target="slides/slide31.xml" Type="http://schemas.openxmlformats.org/officeDocument/2006/relationships/slide"/><Relationship Id="rId46" Target="slides/slide32.xml" Type="http://schemas.openxmlformats.org/officeDocument/2006/relationships/slide"/><Relationship Id="rId47" Target="slides/slide33.xml" Type="http://schemas.openxmlformats.org/officeDocument/2006/relationships/slide"/><Relationship Id="rId48" Target="slides/slide34.xml" Type="http://schemas.openxmlformats.org/officeDocument/2006/relationships/slide"/><Relationship Id="rId49" Target="slides/slide35.xml" Type="http://schemas.openxmlformats.org/officeDocument/2006/relationships/slide"/><Relationship Id="rId5" Target="tableStyles.xml" Type="http://schemas.openxmlformats.org/officeDocument/2006/relationships/tableStyles"/><Relationship Id="rId50" Target="slides/slide36.xml" Type="http://schemas.openxmlformats.org/officeDocument/2006/relationships/slide"/><Relationship Id="rId51" Target="slides/slide37.xml" Type="http://schemas.openxmlformats.org/officeDocument/2006/relationships/slide"/><Relationship Id="rId52" Target="slides/slide38.xml" Type="http://schemas.openxmlformats.org/officeDocument/2006/relationships/slide"/><Relationship Id="rId53" Target="slides/slide39.xml" Type="http://schemas.openxmlformats.org/officeDocument/2006/relationships/slide"/><Relationship Id="rId6" Target="fonts/font6.fntdata" Type="http://schemas.openxmlformats.org/officeDocument/2006/relationships/font"/><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18.jpe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19.jpe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jpe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 Id="rId3" Target="../media/image9.svg" Type="http://schemas.openxmlformats.org/officeDocument/2006/relationships/image"/><Relationship Id="rId4" Target="../media/image2.png" Type="http://schemas.openxmlformats.org/officeDocument/2006/relationships/image"/><Relationship Id="rId5" Target="../media/image3.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8.png" Type="http://schemas.openxmlformats.org/officeDocument/2006/relationships/image"/><Relationship Id="rId5" Target="../media/image9.sv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1.jpe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22.jpe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 Id="rId3" Target="../media/image9.svg" Type="http://schemas.openxmlformats.org/officeDocument/2006/relationships/image"/><Relationship Id="rId4" Target="../media/image23.jpe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24.jpe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 Id="rId3" Target="../media/image9.svg" Type="http://schemas.openxmlformats.org/officeDocument/2006/relationships/image"/><Relationship Id="rId4" Target="../media/image25.jpe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6.svg" Type="http://schemas.openxmlformats.org/officeDocument/2006/relationships/image"/><Relationship Id="rId4" Target="../media/image7.jpe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26.jpe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jpe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8.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0.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1.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3.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4.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5.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 Id="rId3" Target="../media/image9.svg" Type="http://schemas.openxmlformats.org/officeDocument/2006/relationships/image"/><Relationship Id="rId4" Target="../media/image2.png" Type="http://schemas.openxmlformats.org/officeDocument/2006/relationships/image"/><Relationship Id="rId5" Target="../media/image3.sv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6.jpeg" Type="http://schemas.openxmlformats.org/officeDocument/2006/relationships/image"/><Relationship Id="rId3" Target="../media/image8.png" Type="http://schemas.openxmlformats.org/officeDocument/2006/relationships/image"/><Relationship Id="rId4" Target="../media/image9.sv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7.jpeg" Type="http://schemas.openxmlformats.org/officeDocument/2006/relationships/image"/><Relationship Id="rId3" Target="../media/image8.png" Type="http://schemas.openxmlformats.org/officeDocument/2006/relationships/image"/><Relationship Id="rId4" Target="../media/image9.sv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8.jpeg" Type="http://schemas.openxmlformats.org/officeDocument/2006/relationships/image"/><Relationship Id="rId3" Target="../media/image8.png" Type="http://schemas.openxmlformats.org/officeDocument/2006/relationships/image"/><Relationship Id="rId4" Target="../media/image9.sv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9.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0.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1.jpeg" Type="http://schemas.openxmlformats.org/officeDocument/2006/relationships/image"/><Relationship Id="rId3" Target="../media/image8.png" Type="http://schemas.openxmlformats.org/officeDocument/2006/relationships/image"/><Relationship Id="rId4" Target="../media/image9.svg" Type="http://schemas.openxmlformats.org/officeDocument/2006/relationships/image"/></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2.jpeg" Type="http://schemas.openxmlformats.org/officeDocument/2006/relationships/image"/><Relationship Id="rId3" Target="../media/image8.png" Type="http://schemas.openxmlformats.org/officeDocument/2006/relationships/image"/><Relationship Id="rId4" Target="../media/image9.svg" Type="http://schemas.openxmlformats.org/officeDocument/2006/relationships/image"/></Relationships>
</file>

<file path=ppt/slides/_rels/slide3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8.png" Type="http://schemas.openxmlformats.org/officeDocument/2006/relationships/image"/><Relationship Id="rId5" Target="../media/image9.svg" Type="http://schemas.openxmlformats.org/officeDocument/2006/relationships/image"/></Relationships>
</file>

<file path=ppt/slides/_rels/slide3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9.svg" Type="http://schemas.openxmlformats.org/officeDocument/2006/relationships/image"/><Relationship Id="rId11" Target="../media/image50.png" Type="http://schemas.openxmlformats.org/officeDocument/2006/relationships/image"/><Relationship Id="rId12" Target="../media/image51.svg" Type="http://schemas.openxmlformats.org/officeDocument/2006/relationships/image"/><Relationship Id="rId13" Target="../media/image52.png" Type="http://schemas.openxmlformats.org/officeDocument/2006/relationships/image"/><Relationship Id="rId14" Target="../media/image53.svg" Type="http://schemas.openxmlformats.org/officeDocument/2006/relationships/image"/><Relationship Id="rId2" Target="../media/image43.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 Id="rId5" Target="../media/image44.png" Type="http://schemas.openxmlformats.org/officeDocument/2006/relationships/image"/><Relationship Id="rId6" Target="../media/image45.svg" Type="http://schemas.openxmlformats.org/officeDocument/2006/relationships/image"/><Relationship Id="rId7" Target="../media/image46.png" Type="http://schemas.openxmlformats.org/officeDocument/2006/relationships/image"/><Relationship Id="rId8" Target="../media/image47.svg" Type="http://schemas.openxmlformats.org/officeDocument/2006/relationships/image"/><Relationship Id="rId9" Target="../media/image48.png" Type="http://schemas.openxmlformats.org/officeDocument/2006/relationships/image"/></Relationships>
</file>

<file path=ppt/slides/_rels/slide3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4.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11.jpeg" Type="http://schemas.openxmlformats.org/officeDocument/2006/relationships/image"/><Relationship Id="rId5" Target="../media/image12.jpeg" Type="http://schemas.openxmlformats.org/officeDocument/2006/relationships/image"/><Relationship Id="rId6" Target="../media/image13.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jpe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jpeg" Type="http://schemas.openxmlformats.org/officeDocument/2006/relationships/image"/><Relationship Id="rId3" Target="../media/image8.png" Type="http://schemas.openxmlformats.org/officeDocument/2006/relationships/image"/><Relationship Id="rId4" Target="../media/image9.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6.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 Id="rId3" Target="../media/image9.svg" Type="http://schemas.openxmlformats.org/officeDocument/2006/relationships/image"/><Relationship Id="rId4" Target="../media/image17.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5555" t="0" r="5555" b="0"/>
          <a:stretch>
            <a:fillRect/>
          </a:stretch>
        </p:blipFill>
        <p:spPr>
          <a:xfrm>
            <a:off x="0" y="0"/>
            <a:ext cx="9753600" cy="7315200"/>
          </a:xfrm>
          <a:prstGeom prst="rect">
            <a:avLst/>
          </a:prstGeom>
        </p:spPr>
      </p:pic>
      <p:pic>
        <p:nvPicPr>
          <p:cNvPr name="Picture 3" id="3"/>
          <p:cNvPicPr>
            <a:picLocks noChangeAspect="true"/>
          </p:cNvPicPr>
          <p:nvPr/>
        </p:nvPicPr>
        <p:blipFill>
          <a:blip r:embed="rId3">
            <a:alphaModFix amt="8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0">
            <a:off x="0" y="1931418"/>
            <a:ext cx="9753600" cy="3452364"/>
          </a:xfrm>
          <a:prstGeom prst="rect">
            <a:avLst/>
          </a:prstGeom>
        </p:spPr>
      </p:pic>
      <p:pic>
        <p:nvPicPr>
          <p:cNvPr name="Picture 4" id="4"/>
          <p:cNvPicPr>
            <a:picLocks noChangeAspect="true"/>
          </p:cNvPicPr>
          <p:nvPr/>
        </p:nvPicPr>
        <p:blipFill>
          <a:blip r:embed="rId5"/>
          <a:srcRect l="0" t="0" r="0" b="0"/>
          <a:stretch>
            <a:fillRect/>
          </a:stretch>
        </p:blipFill>
        <p:spPr>
          <a:xfrm flipH="false" flipV="false" rot="0">
            <a:off x="7563729" y="2116528"/>
            <a:ext cx="2042095" cy="783654"/>
          </a:xfrm>
          <a:prstGeom prst="rect">
            <a:avLst/>
          </a:prstGeom>
        </p:spPr>
      </p:pic>
      <p:sp>
        <p:nvSpPr>
          <p:cNvPr name="TextBox 5" id="5"/>
          <p:cNvSpPr txBox="true"/>
          <p:nvPr/>
        </p:nvSpPr>
        <p:spPr>
          <a:xfrm rot="0">
            <a:off x="2047123" y="2668905"/>
            <a:ext cx="5659353" cy="1929765"/>
          </a:xfrm>
          <a:prstGeom prst="rect">
            <a:avLst/>
          </a:prstGeom>
        </p:spPr>
        <p:txBody>
          <a:bodyPr anchor="t" rtlCol="false" tIns="0" lIns="0" bIns="0" rIns="0">
            <a:spAutoFit/>
          </a:bodyPr>
          <a:lstStyle/>
          <a:p>
            <a:pPr algn="ctr">
              <a:lnSpc>
                <a:spcPts val="7680"/>
              </a:lnSpc>
            </a:pPr>
            <a:r>
              <a:rPr lang="en-US" sz="6000" spc="300">
                <a:solidFill>
                  <a:srgbClr val="FFFFFF"/>
                </a:solidFill>
                <a:latin typeface="League Spartan Bold"/>
              </a:rPr>
              <a:t>LIETUVOS SKAUTIJA</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F5FFE5"/>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389798" y="1806062"/>
            <a:ext cx="10329807" cy="3702206"/>
          </a:xfrm>
          <a:prstGeom prst="rect">
            <a:avLst/>
          </a:prstGeom>
        </p:spPr>
      </p:pic>
      <p:grpSp>
        <p:nvGrpSpPr>
          <p:cNvPr name="Group 3" id="3"/>
          <p:cNvGrpSpPr/>
          <p:nvPr/>
        </p:nvGrpSpPr>
        <p:grpSpPr>
          <a:xfrm rot="0">
            <a:off x="372177" y="2923361"/>
            <a:ext cx="3892817" cy="2141868"/>
            <a:chOff x="0" y="0"/>
            <a:chExt cx="5190423" cy="2855824"/>
          </a:xfrm>
        </p:grpSpPr>
        <p:sp>
          <p:nvSpPr>
            <p:cNvPr name="TextBox 4" id="4"/>
            <p:cNvSpPr txBox="true"/>
            <p:nvPr/>
          </p:nvSpPr>
          <p:spPr>
            <a:xfrm rot="0">
              <a:off x="0" y="0"/>
              <a:ext cx="5168900" cy="1127142"/>
            </a:xfrm>
            <a:prstGeom prst="rect">
              <a:avLst/>
            </a:prstGeom>
          </p:spPr>
          <p:txBody>
            <a:bodyPr anchor="t" rtlCol="false" tIns="0" lIns="0" bIns="0" rIns="0">
              <a:spAutoFit/>
            </a:bodyPr>
            <a:lstStyle/>
            <a:p>
              <a:pPr>
                <a:lnSpc>
                  <a:spcPts val="3324"/>
                </a:lnSpc>
              </a:pPr>
              <a:r>
                <a:rPr lang="en-US" sz="2817" spc="253">
                  <a:solidFill>
                    <a:srgbClr val="FFFFFF"/>
                  </a:solidFill>
                  <a:latin typeface="League Spartan Bold"/>
                </a:rPr>
                <a:t>SKAUTIŠKAS POŠŪKIS</a:t>
              </a:r>
            </a:p>
          </p:txBody>
        </p:sp>
        <p:sp>
          <p:nvSpPr>
            <p:cNvPr name="TextBox 5" id="5"/>
            <p:cNvSpPr txBox="true"/>
            <p:nvPr/>
          </p:nvSpPr>
          <p:spPr>
            <a:xfrm rot="0">
              <a:off x="34223" y="1455510"/>
              <a:ext cx="5156200" cy="1400314"/>
            </a:xfrm>
            <a:prstGeom prst="rect">
              <a:avLst/>
            </a:prstGeom>
          </p:spPr>
          <p:txBody>
            <a:bodyPr anchor="t" rtlCol="false" tIns="0" lIns="0" bIns="0" rIns="0">
              <a:spAutoFit/>
            </a:bodyPr>
            <a:lstStyle/>
            <a:p>
              <a:pPr>
                <a:lnSpc>
                  <a:spcPts val="2885"/>
                </a:lnSpc>
              </a:pPr>
              <a:r>
                <a:rPr lang="en-US" sz="1936" spc="96">
                  <a:solidFill>
                    <a:srgbClr val="F5FFE5"/>
                  </a:solidFill>
                  <a:latin typeface="Lato Bold"/>
                </a:rPr>
                <a:t>BUDĖK</a:t>
              </a:r>
              <a:r>
                <a:rPr lang="en-US" sz="1936" spc="96">
                  <a:solidFill>
                    <a:srgbClr val="F5FFE5"/>
                  </a:solidFill>
                  <a:latin typeface="Lato"/>
                </a:rPr>
                <a:t> - kviečia kiekviena skautą budėti, išlikti budriu ir būti pasiruošus veikti. </a:t>
              </a:r>
            </a:p>
          </p:txBody>
        </p:sp>
      </p:grpSp>
      <p:grpSp>
        <p:nvGrpSpPr>
          <p:cNvPr name="Group 6" id="6"/>
          <p:cNvGrpSpPr/>
          <p:nvPr/>
        </p:nvGrpSpPr>
        <p:grpSpPr>
          <a:xfrm rot="0">
            <a:off x="4427621" y="1405288"/>
            <a:ext cx="4452366" cy="4505295"/>
            <a:chOff x="0" y="0"/>
            <a:chExt cx="5936488" cy="6007060"/>
          </a:xfrm>
        </p:grpSpPr>
        <p:pic>
          <p:nvPicPr>
            <p:cNvPr name="Picture 7" id="7"/>
            <p:cNvPicPr>
              <a:picLocks noChangeAspect="true"/>
            </p:cNvPicPr>
            <p:nvPr/>
          </p:nvPicPr>
          <p:blipFill>
            <a:blip r:embed="rId4"/>
            <a:srcRect l="26831" t="0" r="7284" b="0"/>
            <a:stretch>
              <a:fillRect/>
            </a:stretch>
          </p:blipFill>
          <p:spPr>
            <a:xfrm>
              <a:off x="0" y="0"/>
              <a:ext cx="5936488" cy="6007060"/>
            </a:xfrm>
            <a:prstGeom prst="rect">
              <a:avLst/>
            </a:prstGeom>
          </p:spPr>
        </p:pic>
      </p:gr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F5FFE5"/>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389798" y="1806062"/>
            <a:ext cx="10329807" cy="3702206"/>
          </a:xfrm>
          <a:prstGeom prst="rect">
            <a:avLst/>
          </a:prstGeom>
        </p:spPr>
      </p:pic>
      <p:grpSp>
        <p:nvGrpSpPr>
          <p:cNvPr name="Group 3" id="3"/>
          <p:cNvGrpSpPr/>
          <p:nvPr/>
        </p:nvGrpSpPr>
        <p:grpSpPr>
          <a:xfrm rot="0">
            <a:off x="222344" y="2406027"/>
            <a:ext cx="3892817" cy="2503818"/>
            <a:chOff x="0" y="0"/>
            <a:chExt cx="5190423" cy="3338424"/>
          </a:xfrm>
        </p:grpSpPr>
        <p:sp>
          <p:nvSpPr>
            <p:cNvPr name="TextBox 4" id="4"/>
            <p:cNvSpPr txBox="true"/>
            <p:nvPr/>
          </p:nvSpPr>
          <p:spPr>
            <a:xfrm rot="0">
              <a:off x="0" y="0"/>
              <a:ext cx="5168900" cy="1127142"/>
            </a:xfrm>
            <a:prstGeom prst="rect">
              <a:avLst/>
            </a:prstGeom>
          </p:spPr>
          <p:txBody>
            <a:bodyPr anchor="t" rtlCol="false" tIns="0" lIns="0" bIns="0" rIns="0">
              <a:spAutoFit/>
            </a:bodyPr>
            <a:lstStyle/>
            <a:p>
              <a:pPr>
                <a:lnSpc>
                  <a:spcPts val="3324"/>
                </a:lnSpc>
              </a:pPr>
              <a:r>
                <a:rPr lang="en-US" sz="2817" spc="253">
                  <a:solidFill>
                    <a:srgbClr val="FFFFFF"/>
                  </a:solidFill>
                  <a:latin typeface="League Spartan Bold"/>
                </a:rPr>
                <a:t>GERASIS DARBELIS</a:t>
              </a:r>
            </a:p>
          </p:txBody>
        </p:sp>
        <p:sp>
          <p:nvSpPr>
            <p:cNvPr name="TextBox 5" id="5"/>
            <p:cNvSpPr txBox="true"/>
            <p:nvPr/>
          </p:nvSpPr>
          <p:spPr>
            <a:xfrm rot="0">
              <a:off x="34223" y="1455510"/>
              <a:ext cx="5156200" cy="1882914"/>
            </a:xfrm>
            <a:prstGeom prst="rect">
              <a:avLst/>
            </a:prstGeom>
          </p:spPr>
          <p:txBody>
            <a:bodyPr anchor="t" rtlCol="false" tIns="0" lIns="0" bIns="0" rIns="0">
              <a:spAutoFit/>
            </a:bodyPr>
            <a:lstStyle/>
            <a:p>
              <a:pPr>
                <a:lnSpc>
                  <a:spcPts val="2885"/>
                </a:lnSpc>
              </a:pPr>
              <a:r>
                <a:rPr lang="en-US" sz="1936" spc="96">
                  <a:solidFill>
                    <a:srgbClr val="F5FFE5"/>
                  </a:solidFill>
                  <a:latin typeface="Lato"/>
                </a:rPr>
                <a:t>Dar būdamas vaiku, skautas pasižada kiekvieną dieną daryti gerus darbus, tai primena ir „Gerojo darbelio“ mazgelis.  </a:t>
              </a:r>
            </a:p>
          </p:txBody>
        </p:sp>
      </p:grpSp>
      <p:grpSp>
        <p:nvGrpSpPr>
          <p:cNvPr name="Group 6" id="6"/>
          <p:cNvGrpSpPr/>
          <p:nvPr/>
        </p:nvGrpSpPr>
        <p:grpSpPr>
          <a:xfrm rot="0">
            <a:off x="4427621" y="1405288"/>
            <a:ext cx="4452366" cy="4505295"/>
            <a:chOff x="0" y="0"/>
            <a:chExt cx="5936488" cy="6007060"/>
          </a:xfrm>
        </p:grpSpPr>
        <p:pic>
          <p:nvPicPr>
            <p:cNvPr name="Picture 7" id="7"/>
            <p:cNvPicPr>
              <a:picLocks noChangeAspect="true"/>
            </p:cNvPicPr>
            <p:nvPr/>
          </p:nvPicPr>
          <p:blipFill>
            <a:blip r:embed="rId4"/>
            <a:srcRect l="17066" t="0" r="17066" b="0"/>
            <a:stretch>
              <a:fillRect/>
            </a:stretch>
          </p:blipFill>
          <p:spPr>
            <a:xfrm>
              <a:off x="0" y="0"/>
              <a:ext cx="5936488" cy="6007060"/>
            </a:xfrm>
            <a:prstGeom prst="rect">
              <a:avLst/>
            </a:prstGeom>
          </p:spPr>
        </p:pic>
      </p:gr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5722" t="0" r="5722" b="0"/>
          <a:stretch>
            <a:fillRect/>
          </a:stretch>
        </p:blipFill>
        <p:spPr>
          <a:xfrm>
            <a:off x="0" y="0"/>
            <a:ext cx="9753600" cy="7315200"/>
          </a:xfrm>
          <a:prstGeom prst="rect">
            <a:avLst/>
          </a:prstGeom>
        </p:spPr>
      </p:pic>
      <p:grpSp>
        <p:nvGrpSpPr>
          <p:cNvPr name="Group 3" id="3"/>
          <p:cNvGrpSpPr/>
          <p:nvPr/>
        </p:nvGrpSpPr>
        <p:grpSpPr>
          <a:xfrm rot="0">
            <a:off x="0" y="2737486"/>
            <a:ext cx="5974080" cy="2194560"/>
            <a:chOff x="0" y="0"/>
            <a:chExt cx="2212622" cy="812800"/>
          </a:xfrm>
        </p:grpSpPr>
        <p:sp>
          <p:nvSpPr>
            <p:cNvPr name="Freeform 4" id="4"/>
            <p:cNvSpPr/>
            <p:nvPr/>
          </p:nvSpPr>
          <p:spPr>
            <a:xfrm>
              <a:off x="0" y="0"/>
              <a:ext cx="2212622" cy="812800"/>
            </a:xfrm>
            <a:custGeom>
              <a:avLst/>
              <a:gdLst/>
              <a:ahLst/>
              <a:cxnLst/>
              <a:rect r="r" b="b" t="t" l="l"/>
              <a:pathLst>
                <a:path h="812800" w="2212622">
                  <a:moveTo>
                    <a:pt x="0" y="0"/>
                  </a:moveTo>
                  <a:lnTo>
                    <a:pt x="2212622" y="0"/>
                  </a:lnTo>
                  <a:lnTo>
                    <a:pt x="2212622" y="812800"/>
                  </a:lnTo>
                  <a:lnTo>
                    <a:pt x="0" y="812800"/>
                  </a:lnTo>
                  <a:close/>
                </a:path>
              </a:pathLst>
            </a:custGeom>
            <a:solidFill>
              <a:srgbClr val="7FBE41">
                <a:alpha val="72941"/>
              </a:srgbClr>
            </a:solidFill>
          </p:spPr>
        </p:sp>
        <p:sp>
          <p:nvSpPr>
            <p:cNvPr name="TextBox 5" id="5"/>
            <p:cNvSpPr txBox="true"/>
            <p:nvPr/>
          </p:nvSpPr>
          <p:spPr>
            <a:xfrm>
              <a:off x="0" y="-19050"/>
              <a:ext cx="812800" cy="831850"/>
            </a:xfrm>
            <a:prstGeom prst="rect">
              <a:avLst/>
            </a:prstGeom>
          </p:spPr>
          <p:txBody>
            <a:bodyPr anchor="ctr" rtlCol="false" tIns="50800" lIns="50800" bIns="50800" rIns="50800"/>
            <a:lstStyle/>
            <a:p>
              <a:pPr algn="ctr">
                <a:lnSpc>
                  <a:spcPts val="2245"/>
                </a:lnSpc>
              </a:pPr>
            </a:p>
          </p:txBody>
        </p:sp>
      </p:grpSp>
      <p:sp>
        <p:nvSpPr>
          <p:cNvPr name="TextBox 6" id="6"/>
          <p:cNvSpPr txBox="true"/>
          <p:nvPr/>
        </p:nvSpPr>
        <p:spPr>
          <a:xfrm rot="0">
            <a:off x="176533" y="3210274"/>
            <a:ext cx="5659655" cy="1220156"/>
          </a:xfrm>
          <a:prstGeom prst="rect">
            <a:avLst/>
          </a:prstGeom>
        </p:spPr>
        <p:txBody>
          <a:bodyPr anchor="t" rtlCol="false" tIns="0" lIns="0" bIns="0" rIns="0">
            <a:spAutoFit/>
          </a:bodyPr>
          <a:lstStyle/>
          <a:p>
            <a:pPr>
              <a:lnSpc>
                <a:spcPts val="4868"/>
              </a:lnSpc>
            </a:pPr>
            <a:r>
              <a:rPr lang="en-US" sz="4126" spc="371">
                <a:solidFill>
                  <a:srgbClr val="FFFFFF"/>
                </a:solidFill>
                <a:latin typeface="League Spartan Bold"/>
              </a:rPr>
              <a:t>SKAUTŲ VEIKIMO PRINCIPAS</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F5FFE5"/>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590349" y="2181726"/>
            <a:ext cx="4208191" cy="5402237"/>
          </a:xfrm>
          <a:prstGeom prst="rect">
            <a:avLst/>
          </a:prstGeom>
        </p:spPr>
      </p:pic>
      <p:pic>
        <p:nvPicPr>
          <p:cNvPr name="Picture 3" id="3"/>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0">
            <a:off x="4966636" y="-256674"/>
            <a:ext cx="4550558" cy="5801800"/>
          </a:xfrm>
          <a:prstGeom prst="rect">
            <a:avLst/>
          </a:prstGeom>
        </p:spPr>
      </p:pic>
      <p:grpSp>
        <p:nvGrpSpPr>
          <p:cNvPr name="Group 4" id="4"/>
          <p:cNvGrpSpPr/>
          <p:nvPr/>
        </p:nvGrpSpPr>
        <p:grpSpPr>
          <a:xfrm rot="0">
            <a:off x="779920" y="2737157"/>
            <a:ext cx="3829050" cy="4291376"/>
            <a:chOff x="0" y="0"/>
            <a:chExt cx="5105400" cy="5721835"/>
          </a:xfrm>
        </p:grpSpPr>
        <p:sp>
          <p:nvSpPr>
            <p:cNvPr name="TextBox 5" id="5"/>
            <p:cNvSpPr txBox="true"/>
            <p:nvPr/>
          </p:nvSpPr>
          <p:spPr>
            <a:xfrm rot="0">
              <a:off x="17112" y="0"/>
              <a:ext cx="5082139" cy="1101584"/>
            </a:xfrm>
            <a:prstGeom prst="rect">
              <a:avLst/>
            </a:prstGeom>
          </p:spPr>
          <p:txBody>
            <a:bodyPr anchor="t" rtlCol="false" tIns="0" lIns="0" bIns="0" rIns="0">
              <a:spAutoFit/>
            </a:bodyPr>
            <a:lstStyle/>
            <a:p>
              <a:pPr algn="ctr">
                <a:lnSpc>
                  <a:spcPts val="3269"/>
                </a:lnSpc>
              </a:pPr>
              <a:r>
                <a:rPr lang="en-US" sz="2770" spc="249">
                  <a:solidFill>
                    <a:srgbClr val="FFFFFF"/>
                  </a:solidFill>
                  <a:latin typeface="League Spartan Bold"/>
                </a:rPr>
                <a:t>ASMENINIS TOBULĖJIMAS</a:t>
              </a:r>
            </a:p>
          </p:txBody>
        </p:sp>
        <p:sp>
          <p:nvSpPr>
            <p:cNvPr name="TextBox 6" id="6"/>
            <p:cNvSpPr txBox="true"/>
            <p:nvPr/>
          </p:nvSpPr>
          <p:spPr>
            <a:xfrm rot="0">
              <a:off x="0" y="1629472"/>
              <a:ext cx="5105400" cy="4092363"/>
            </a:xfrm>
            <a:prstGeom prst="rect">
              <a:avLst/>
            </a:prstGeom>
          </p:spPr>
          <p:txBody>
            <a:bodyPr anchor="t" rtlCol="false" tIns="0" lIns="0" bIns="0" rIns="0">
              <a:spAutoFit/>
            </a:bodyPr>
            <a:lstStyle/>
            <a:p>
              <a:pPr algn="ctr">
                <a:lnSpc>
                  <a:spcPts val="2703"/>
                </a:lnSpc>
              </a:pPr>
              <a:r>
                <a:rPr lang="en-US" sz="1814" spc="90">
                  <a:solidFill>
                    <a:srgbClr val="F5FFE5"/>
                  </a:solidFill>
                  <a:latin typeface="Lato"/>
                </a:rPr>
                <a:t>Veiklų metu kuriamos galimybės viską išbandyti ir pajausti patiems, tokiu būdu formuojant gilius, asmenį auginančius patyrimus.</a:t>
              </a:r>
            </a:p>
            <a:p>
              <a:pPr algn="ctr">
                <a:lnSpc>
                  <a:spcPts val="2703"/>
                </a:lnSpc>
              </a:pPr>
              <a:r>
                <a:rPr lang="en-US" sz="1814" spc="90">
                  <a:solidFill>
                    <a:srgbClr val="F5FFE5"/>
                  </a:solidFill>
                  <a:latin typeface="Lato"/>
                </a:rPr>
                <a:t>S</a:t>
              </a:r>
              <a:r>
                <a:rPr lang="en-US" sz="1814" spc="90">
                  <a:solidFill>
                    <a:srgbClr val="F5FFE5"/>
                  </a:solidFill>
                  <a:latin typeface="Lato"/>
                </a:rPr>
                <a:t>iekiama sustiprinti kiekvieno silpnybes ir išnaudoti stiprybes, išeiti iš komforto į mokymosi zoną.</a:t>
              </a:r>
            </a:p>
            <a:p>
              <a:pPr algn="ctr">
                <a:lnSpc>
                  <a:spcPts val="2703"/>
                </a:lnSpc>
              </a:pPr>
            </a:p>
          </p:txBody>
        </p:sp>
      </p:grpSp>
      <p:grpSp>
        <p:nvGrpSpPr>
          <p:cNvPr name="Group 7" id="7"/>
          <p:cNvGrpSpPr/>
          <p:nvPr/>
        </p:nvGrpSpPr>
        <p:grpSpPr>
          <a:xfrm rot="0">
            <a:off x="5308340" y="282481"/>
            <a:ext cx="3867150" cy="5134268"/>
            <a:chOff x="0" y="0"/>
            <a:chExt cx="5156200" cy="6845691"/>
          </a:xfrm>
        </p:grpSpPr>
        <p:sp>
          <p:nvSpPr>
            <p:cNvPr name="TextBox 8" id="8"/>
            <p:cNvSpPr txBox="true"/>
            <p:nvPr/>
          </p:nvSpPr>
          <p:spPr>
            <a:xfrm rot="0">
              <a:off x="34223" y="0"/>
              <a:ext cx="5118100" cy="870952"/>
            </a:xfrm>
            <a:prstGeom prst="rect">
              <a:avLst/>
            </a:prstGeom>
          </p:spPr>
          <p:txBody>
            <a:bodyPr anchor="t" rtlCol="false" tIns="0" lIns="0" bIns="0" rIns="0">
              <a:spAutoFit/>
            </a:bodyPr>
            <a:lstStyle/>
            <a:p>
              <a:pPr algn="ctr">
                <a:lnSpc>
                  <a:spcPts val="2561"/>
                </a:lnSpc>
              </a:pPr>
              <a:r>
                <a:rPr lang="en-US" sz="2170" spc="195">
                  <a:solidFill>
                    <a:srgbClr val="F5FFE5"/>
                  </a:solidFill>
                  <a:latin typeface="League Spartan Bold"/>
                </a:rPr>
                <a:t>SKILČIŲ SISTEMA IR BENDRADARBIAVIMAS</a:t>
              </a:r>
            </a:p>
          </p:txBody>
        </p:sp>
        <p:sp>
          <p:nvSpPr>
            <p:cNvPr name="TextBox 9" id="9"/>
            <p:cNvSpPr txBox="true"/>
            <p:nvPr/>
          </p:nvSpPr>
          <p:spPr>
            <a:xfrm rot="0">
              <a:off x="0" y="1381728"/>
              <a:ext cx="5156200" cy="5463963"/>
            </a:xfrm>
            <a:prstGeom prst="rect">
              <a:avLst/>
            </a:prstGeom>
          </p:spPr>
          <p:txBody>
            <a:bodyPr anchor="t" rtlCol="false" tIns="0" lIns="0" bIns="0" rIns="0">
              <a:spAutoFit/>
            </a:bodyPr>
            <a:lstStyle/>
            <a:p>
              <a:pPr algn="ctr">
                <a:lnSpc>
                  <a:spcPts val="2703"/>
                </a:lnSpc>
              </a:pPr>
              <a:r>
                <a:rPr lang="en-US" sz="1814" spc="90">
                  <a:solidFill>
                    <a:srgbClr val="FFFFFF"/>
                  </a:solidFill>
                  <a:latin typeface="Lato"/>
                </a:rPr>
                <a:t>Veikimas pastoviose grupelėse iš 4-7 asmenų - bendraminčiai kelia motyvaciją ir sukuria erdvę bendradarbiauti.  Mokomės kartu ir vieni iš kitų.</a:t>
              </a:r>
            </a:p>
            <a:p>
              <a:pPr algn="ctr">
                <a:lnSpc>
                  <a:spcPts val="2703"/>
                </a:lnSpc>
              </a:pPr>
              <a:r>
                <a:rPr lang="en-US" sz="1814" spc="90">
                  <a:solidFill>
                    <a:srgbClr val="FFFFFF"/>
                  </a:solidFill>
                  <a:latin typeface="Lato"/>
                </a:rPr>
                <a:t>Suaugusieji palaiko jaunus žmones asmeninio tobulėjimo kelyje, padeda išgyventi įvairias patirtis, rodo pavyzdį. Čia suaugusieji mokosi iš vaikų, taip ugdomas empatiškumo ir bendrystės jausmas. </a:t>
              </a:r>
            </a:p>
          </p:txBody>
        </p:sp>
      </p:gr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F5FFE5"/>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590349" y="2181726"/>
            <a:ext cx="4208191" cy="5402237"/>
          </a:xfrm>
          <a:prstGeom prst="rect">
            <a:avLst/>
          </a:prstGeom>
        </p:spPr>
      </p:pic>
      <p:pic>
        <p:nvPicPr>
          <p:cNvPr name="Picture 3" id="3"/>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0">
            <a:off x="4966636" y="-256674"/>
            <a:ext cx="4550558" cy="5801800"/>
          </a:xfrm>
          <a:prstGeom prst="rect">
            <a:avLst/>
          </a:prstGeom>
        </p:spPr>
      </p:pic>
      <p:grpSp>
        <p:nvGrpSpPr>
          <p:cNvPr name="Group 4" id="4"/>
          <p:cNvGrpSpPr/>
          <p:nvPr/>
        </p:nvGrpSpPr>
        <p:grpSpPr>
          <a:xfrm rot="0">
            <a:off x="779920" y="2737157"/>
            <a:ext cx="3829050" cy="3969939"/>
            <a:chOff x="0" y="0"/>
            <a:chExt cx="5105400" cy="5293252"/>
          </a:xfrm>
        </p:grpSpPr>
        <p:sp>
          <p:nvSpPr>
            <p:cNvPr name="TextBox 5" id="5"/>
            <p:cNvSpPr txBox="true"/>
            <p:nvPr/>
          </p:nvSpPr>
          <p:spPr>
            <a:xfrm rot="0">
              <a:off x="17112" y="0"/>
              <a:ext cx="5082139" cy="896691"/>
            </a:xfrm>
            <a:prstGeom prst="rect">
              <a:avLst/>
            </a:prstGeom>
          </p:spPr>
          <p:txBody>
            <a:bodyPr anchor="t" rtlCol="false" tIns="0" lIns="0" bIns="0" rIns="0">
              <a:spAutoFit/>
            </a:bodyPr>
            <a:lstStyle/>
            <a:p>
              <a:pPr algn="ctr">
                <a:lnSpc>
                  <a:spcPts val="2679"/>
                </a:lnSpc>
              </a:pPr>
              <a:r>
                <a:rPr lang="en-US" sz="2270" spc="204">
                  <a:solidFill>
                    <a:srgbClr val="FFFFFF"/>
                  </a:solidFill>
                  <a:latin typeface="League Spartan Bold"/>
                </a:rPr>
                <a:t>GAMTA IR SIMBOLINĖ STRUKTŪRA</a:t>
              </a:r>
            </a:p>
          </p:txBody>
        </p:sp>
        <p:sp>
          <p:nvSpPr>
            <p:cNvPr name="TextBox 6" id="6"/>
            <p:cNvSpPr txBox="true"/>
            <p:nvPr/>
          </p:nvSpPr>
          <p:spPr>
            <a:xfrm rot="0">
              <a:off x="0" y="1434104"/>
              <a:ext cx="5105400" cy="3859148"/>
            </a:xfrm>
            <a:prstGeom prst="rect">
              <a:avLst/>
            </a:prstGeom>
          </p:spPr>
          <p:txBody>
            <a:bodyPr anchor="t" rtlCol="false" tIns="0" lIns="0" bIns="0" rIns="0">
              <a:spAutoFit/>
            </a:bodyPr>
            <a:lstStyle/>
            <a:p>
              <a:pPr algn="ctr">
                <a:lnSpc>
                  <a:spcPts val="2554"/>
                </a:lnSpc>
              </a:pPr>
              <a:r>
                <a:rPr lang="en-US" sz="1714" spc="85">
                  <a:solidFill>
                    <a:srgbClr val="F5FFE5"/>
                  </a:solidFill>
                  <a:latin typeface="Lato"/>
                </a:rPr>
                <a:t>Skautų įkūrėjas R. BadenPowellio yra pasakęs: „Tiems, kurie mato ir girdi, miškas yra laboratorija, klubas ir šventykla viename.“</a:t>
              </a:r>
            </a:p>
            <a:p>
              <a:pPr algn="ctr">
                <a:lnSpc>
                  <a:spcPts val="2554"/>
                </a:lnSpc>
              </a:pPr>
              <a:r>
                <a:rPr lang="en-US" sz="1714" spc="85">
                  <a:solidFill>
                    <a:srgbClr val="F5FFE5"/>
                  </a:solidFill>
                  <a:latin typeface="Lato"/>
                </a:rPr>
                <a:t>Skautai daug laiko praleidžia gamtoje, ten jie ugdo savo išlikimo įgūdžius, programa atitinka skautiško veikimo principo modelį.</a:t>
              </a:r>
            </a:p>
            <a:p>
              <a:pPr algn="ctr">
                <a:lnSpc>
                  <a:spcPts val="2554"/>
                </a:lnSpc>
              </a:pPr>
            </a:p>
          </p:txBody>
        </p:sp>
      </p:grpSp>
      <p:grpSp>
        <p:nvGrpSpPr>
          <p:cNvPr name="Group 7" id="7"/>
          <p:cNvGrpSpPr/>
          <p:nvPr/>
        </p:nvGrpSpPr>
        <p:grpSpPr>
          <a:xfrm rot="0">
            <a:off x="5308340" y="731520"/>
            <a:ext cx="3867150" cy="4175418"/>
            <a:chOff x="0" y="0"/>
            <a:chExt cx="5156200" cy="5567225"/>
          </a:xfrm>
        </p:grpSpPr>
        <p:sp>
          <p:nvSpPr>
            <p:cNvPr name="TextBox 8" id="8"/>
            <p:cNvSpPr txBox="true"/>
            <p:nvPr/>
          </p:nvSpPr>
          <p:spPr>
            <a:xfrm rot="0">
              <a:off x="34223" y="0"/>
              <a:ext cx="5118100" cy="1024707"/>
            </a:xfrm>
            <a:prstGeom prst="rect">
              <a:avLst/>
            </a:prstGeom>
          </p:spPr>
          <p:txBody>
            <a:bodyPr anchor="t" rtlCol="false" tIns="0" lIns="0" bIns="0" rIns="0">
              <a:spAutoFit/>
            </a:bodyPr>
            <a:lstStyle/>
            <a:p>
              <a:pPr algn="ctr">
                <a:lnSpc>
                  <a:spcPts val="3033"/>
                </a:lnSpc>
              </a:pPr>
              <a:r>
                <a:rPr lang="en-US" sz="2570" spc="231">
                  <a:solidFill>
                    <a:srgbClr val="F5FFE5"/>
                  </a:solidFill>
                  <a:latin typeface="League Spartan Bold"/>
                </a:rPr>
                <a:t>VEIKLA BENDRUOMENĖSE</a:t>
              </a:r>
            </a:p>
          </p:txBody>
        </p:sp>
        <p:sp>
          <p:nvSpPr>
            <p:cNvPr name="TextBox 9" id="9"/>
            <p:cNvSpPr txBox="true"/>
            <p:nvPr/>
          </p:nvSpPr>
          <p:spPr>
            <a:xfrm rot="0">
              <a:off x="0" y="1535483"/>
              <a:ext cx="5156200" cy="4031742"/>
            </a:xfrm>
            <a:prstGeom prst="rect">
              <a:avLst/>
            </a:prstGeom>
          </p:spPr>
          <p:txBody>
            <a:bodyPr anchor="t" rtlCol="false" tIns="0" lIns="0" bIns="0" rIns="0">
              <a:spAutoFit/>
            </a:bodyPr>
            <a:lstStyle/>
            <a:p>
              <a:pPr algn="ctr">
                <a:lnSpc>
                  <a:spcPts val="3001"/>
                </a:lnSpc>
              </a:pPr>
              <a:r>
                <a:rPr lang="en-US" sz="2014" spc="100">
                  <a:solidFill>
                    <a:srgbClr val="FFFFFF"/>
                  </a:solidFill>
                  <a:latin typeface="Lato"/>
                </a:rPr>
                <a:t>Puoselėjame santykį su savo vietine bendruomene, dalyvaujame valstybinėse šventėse, minėjimuose, domimės pasaulio įvairove - valstybėmis, kultūra, žmonėmis ir pasiekimais.</a:t>
              </a:r>
            </a:p>
            <a:p>
              <a:pPr algn="ctr">
                <a:lnSpc>
                  <a:spcPts val="3001"/>
                </a:lnSpc>
              </a:pPr>
            </a:p>
          </p:txBody>
        </p:sp>
      </p:gr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5566" t="0" r="5566" b="0"/>
          <a:stretch>
            <a:fillRect/>
          </a:stretch>
        </p:blipFill>
        <p:spPr>
          <a:xfrm>
            <a:off x="0" y="0"/>
            <a:ext cx="9753600" cy="7315200"/>
          </a:xfrm>
          <a:prstGeom prst="rect">
            <a:avLst/>
          </a:prstGeom>
        </p:spPr>
      </p:pic>
      <p:grpSp>
        <p:nvGrpSpPr>
          <p:cNvPr name="Group 3" id="3"/>
          <p:cNvGrpSpPr/>
          <p:nvPr/>
        </p:nvGrpSpPr>
        <p:grpSpPr>
          <a:xfrm rot="0">
            <a:off x="0" y="2737486"/>
            <a:ext cx="5974080" cy="2194560"/>
            <a:chOff x="0" y="0"/>
            <a:chExt cx="2212622" cy="812800"/>
          </a:xfrm>
        </p:grpSpPr>
        <p:sp>
          <p:nvSpPr>
            <p:cNvPr name="Freeform 4" id="4"/>
            <p:cNvSpPr/>
            <p:nvPr/>
          </p:nvSpPr>
          <p:spPr>
            <a:xfrm>
              <a:off x="0" y="0"/>
              <a:ext cx="2212622" cy="812800"/>
            </a:xfrm>
            <a:custGeom>
              <a:avLst/>
              <a:gdLst/>
              <a:ahLst/>
              <a:cxnLst/>
              <a:rect r="r" b="b" t="t" l="l"/>
              <a:pathLst>
                <a:path h="812800" w="2212622">
                  <a:moveTo>
                    <a:pt x="0" y="0"/>
                  </a:moveTo>
                  <a:lnTo>
                    <a:pt x="2212622" y="0"/>
                  </a:lnTo>
                  <a:lnTo>
                    <a:pt x="2212622" y="812800"/>
                  </a:lnTo>
                  <a:lnTo>
                    <a:pt x="0" y="812800"/>
                  </a:lnTo>
                  <a:close/>
                </a:path>
              </a:pathLst>
            </a:custGeom>
            <a:solidFill>
              <a:srgbClr val="7FBE41">
                <a:alpha val="72941"/>
              </a:srgbClr>
            </a:solidFill>
          </p:spPr>
        </p:sp>
        <p:sp>
          <p:nvSpPr>
            <p:cNvPr name="TextBox 5" id="5"/>
            <p:cNvSpPr txBox="true"/>
            <p:nvPr/>
          </p:nvSpPr>
          <p:spPr>
            <a:xfrm>
              <a:off x="0" y="-19050"/>
              <a:ext cx="812800" cy="831850"/>
            </a:xfrm>
            <a:prstGeom prst="rect">
              <a:avLst/>
            </a:prstGeom>
          </p:spPr>
          <p:txBody>
            <a:bodyPr anchor="ctr" rtlCol="false" tIns="50800" lIns="50800" bIns="50800" rIns="50800"/>
            <a:lstStyle/>
            <a:p>
              <a:pPr algn="ctr">
                <a:lnSpc>
                  <a:spcPts val="2245"/>
                </a:lnSpc>
              </a:pPr>
            </a:p>
          </p:txBody>
        </p:sp>
      </p:grpSp>
      <p:sp>
        <p:nvSpPr>
          <p:cNvPr name="TextBox 6" id="6"/>
          <p:cNvSpPr txBox="true"/>
          <p:nvPr/>
        </p:nvSpPr>
        <p:spPr>
          <a:xfrm rot="0">
            <a:off x="176533" y="3124549"/>
            <a:ext cx="5659655" cy="1438243"/>
          </a:xfrm>
          <a:prstGeom prst="rect">
            <a:avLst/>
          </a:prstGeom>
        </p:spPr>
        <p:txBody>
          <a:bodyPr anchor="t" rtlCol="false" tIns="0" lIns="0" bIns="0" rIns="0">
            <a:spAutoFit/>
          </a:bodyPr>
          <a:lstStyle/>
          <a:p>
            <a:pPr>
              <a:lnSpc>
                <a:spcPts val="5776"/>
              </a:lnSpc>
            </a:pPr>
            <a:r>
              <a:rPr lang="en-US" sz="4126" spc="371">
                <a:solidFill>
                  <a:srgbClr val="FFFFFF"/>
                </a:solidFill>
                <a:latin typeface="League Spartan Bold"/>
              </a:rPr>
              <a:t>SKAUTŲ AMŽIAUS GRUPĖS</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F5FFE5"/>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5400000">
            <a:off x="-1783882" y="1219200"/>
            <a:ext cx="7995404" cy="4992303"/>
          </a:xfrm>
          <a:prstGeom prst="rect">
            <a:avLst/>
          </a:prstGeom>
        </p:spPr>
      </p:pic>
      <p:grpSp>
        <p:nvGrpSpPr>
          <p:cNvPr name="Group 3" id="3"/>
          <p:cNvGrpSpPr/>
          <p:nvPr/>
        </p:nvGrpSpPr>
        <p:grpSpPr>
          <a:xfrm rot="0">
            <a:off x="262649" y="1738974"/>
            <a:ext cx="3902342" cy="4496636"/>
            <a:chOff x="0" y="0"/>
            <a:chExt cx="5203123" cy="5995515"/>
          </a:xfrm>
        </p:grpSpPr>
        <p:sp>
          <p:nvSpPr>
            <p:cNvPr name="TextBox 4" id="4"/>
            <p:cNvSpPr txBox="true"/>
            <p:nvPr/>
          </p:nvSpPr>
          <p:spPr>
            <a:xfrm rot="0">
              <a:off x="0" y="1715179"/>
              <a:ext cx="5185099" cy="4280336"/>
            </a:xfrm>
            <a:prstGeom prst="rect">
              <a:avLst/>
            </a:prstGeom>
          </p:spPr>
          <p:txBody>
            <a:bodyPr anchor="t" rtlCol="false" tIns="0" lIns="0" bIns="0" rIns="0">
              <a:spAutoFit/>
            </a:bodyPr>
            <a:lstStyle/>
            <a:p>
              <a:pPr>
                <a:lnSpc>
                  <a:spcPts val="2587"/>
                </a:lnSpc>
              </a:pPr>
              <a:r>
                <a:rPr lang="en-US" sz="1736" spc="86">
                  <a:solidFill>
                    <a:srgbClr val="F5FFE5"/>
                  </a:solidFill>
                  <a:latin typeface="Lato"/>
                </a:rPr>
                <a:t>6-10 metų skautai.</a:t>
              </a:r>
            </a:p>
            <a:p>
              <a:pPr>
                <a:lnSpc>
                  <a:spcPts val="2587"/>
                </a:lnSpc>
              </a:pPr>
            </a:p>
            <a:p>
              <a:pPr>
                <a:lnSpc>
                  <a:spcPts val="2587"/>
                </a:lnSpc>
              </a:pPr>
              <a:r>
                <a:rPr lang="en-US" sz="1736" spc="86">
                  <a:solidFill>
                    <a:srgbClr val="F5FFE5"/>
                  </a:solidFill>
                  <a:latin typeface="Lato"/>
                </a:rPr>
                <a:t>Jie pasižada mylėti Dievą ir Tėvynę, kasdien padaryti po gerąjį darbelį bei stengtis būti gerais. </a:t>
              </a:r>
            </a:p>
            <a:p>
              <a:pPr>
                <a:lnSpc>
                  <a:spcPts val="2587"/>
                </a:lnSpc>
              </a:pPr>
              <a:r>
                <a:rPr lang="en-US" sz="1736" spc="86">
                  <a:solidFill>
                    <a:srgbClr val="F5FFE5"/>
                  </a:solidFill>
                  <a:latin typeface="Lato"/>
                </a:rPr>
                <a:t>Leidžiasi į įvairiausius nuotykius, kaupia tikras patirtis, pradeda atrasti savo stipriąsias ir silpnąsias puses.</a:t>
              </a:r>
            </a:p>
            <a:p>
              <a:pPr>
                <a:lnSpc>
                  <a:spcPts val="2587"/>
                </a:lnSpc>
              </a:pPr>
            </a:p>
          </p:txBody>
        </p:sp>
        <p:sp>
          <p:nvSpPr>
            <p:cNvPr name="TextBox 5" id="5"/>
            <p:cNvSpPr txBox="true"/>
            <p:nvPr/>
          </p:nvSpPr>
          <p:spPr>
            <a:xfrm rot="0">
              <a:off x="34223" y="9525"/>
              <a:ext cx="5168900" cy="1322631"/>
            </a:xfrm>
            <a:prstGeom prst="rect">
              <a:avLst/>
            </a:prstGeom>
          </p:spPr>
          <p:txBody>
            <a:bodyPr anchor="t" rtlCol="false" tIns="0" lIns="0" bIns="0" rIns="0">
              <a:spAutoFit/>
            </a:bodyPr>
            <a:lstStyle/>
            <a:p>
              <a:pPr>
                <a:lnSpc>
                  <a:spcPts val="3956"/>
                </a:lnSpc>
              </a:pPr>
              <a:r>
                <a:rPr lang="en-US" sz="3353" spc="301">
                  <a:solidFill>
                    <a:srgbClr val="FFFFFF"/>
                  </a:solidFill>
                  <a:latin typeface="League Spartan Italics"/>
                </a:rPr>
                <a:t>JAUNESNIEJI SKAUTAI</a:t>
              </a:r>
            </a:p>
          </p:txBody>
        </p:sp>
      </p:grpSp>
      <p:grpSp>
        <p:nvGrpSpPr>
          <p:cNvPr name="Group 6" id="6"/>
          <p:cNvGrpSpPr/>
          <p:nvPr/>
        </p:nvGrpSpPr>
        <p:grpSpPr>
          <a:xfrm rot="0">
            <a:off x="4684295" y="-89836"/>
            <a:ext cx="5260241" cy="7575163"/>
            <a:chOff x="0" y="0"/>
            <a:chExt cx="7013654" cy="10100218"/>
          </a:xfrm>
        </p:grpSpPr>
        <p:pic>
          <p:nvPicPr>
            <p:cNvPr name="Picture 7" id="7"/>
            <p:cNvPicPr>
              <a:picLocks noChangeAspect="true"/>
            </p:cNvPicPr>
            <p:nvPr/>
          </p:nvPicPr>
          <p:blipFill>
            <a:blip r:embed="rId4"/>
            <a:srcRect l="30997" t="0" r="22708" b="0"/>
            <a:stretch>
              <a:fillRect/>
            </a:stretch>
          </p:blipFill>
          <p:spPr>
            <a:xfrm>
              <a:off x="0" y="0"/>
              <a:ext cx="7013654" cy="10100218"/>
            </a:xfrm>
            <a:prstGeom prst="rect">
              <a:avLst/>
            </a:prstGeom>
          </p:spPr>
        </p:pic>
      </p:gr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F5FFE5"/>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5400000">
            <a:off x="3259746" y="1501551"/>
            <a:ext cx="7995404" cy="4992303"/>
          </a:xfrm>
          <a:prstGeom prst="rect">
            <a:avLst/>
          </a:prstGeom>
        </p:spPr>
      </p:pic>
      <p:grpSp>
        <p:nvGrpSpPr>
          <p:cNvPr name="Group 3" id="3"/>
          <p:cNvGrpSpPr/>
          <p:nvPr/>
        </p:nvGrpSpPr>
        <p:grpSpPr>
          <a:xfrm rot="0">
            <a:off x="5505021" y="1738974"/>
            <a:ext cx="3902342" cy="4649036"/>
            <a:chOff x="0" y="0"/>
            <a:chExt cx="5203123" cy="6198715"/>
          </a:xfrm>
        </p:grpSpPr>
        <p:sp>
          <p:nvSpPr>
            <p:cNvPr name="TextBox 4" id="4"/>
            <p:cNvSpPr txBox="true"/>
            <p:nvPr/>
          </p:nvSpPr>
          <p:spPr>
            <a:xfrm rot="0">
              <a:off x="0" y="1054779"/>
              <a:ext cx="5185099" cy="5143936"/>
            </a:xfrm>
            <a:prstGeom prst="rect">
              <a:avLst/>
            </a:prstGeom>
          </p:spPr>
          <p:txBody>
            <a:bodyPr anchor="t" rtlCol="false" tIns="0" lIns="0" bIns="0" rIns="0">
              <a:spAutoFit/>
            </a:bodyPr>
            <a:lstStyle/>
            <a:p>
              <a:pPr>
                <a:lnSpc>
                  <a:spcPts val="2587"/>
                </a:lnSpc>
              </a:pPr>
              <a:r>
                <a:rPr lang="en-US" sz="1736" spc="86">
                  <a:solidFill>
                    <a:srgbClr val="F5FFE5"/>
                  </a:solidFill>
                  <a:latin typeface="Lato"/>
                </a:rPr>
                <a:t>10-14 metų skautai.</a:t>
              </a:r>
            </a:p>
            <a:p>
              <a:pPr>
                <a:lnSpc>
                  <a:spcPts val="2587"/>
                </a:lnSpc>
              </a:pPr>
            </a:p>
            <a:p>
              <a:pPr>
                <a:lnSpc>
                  <a:spcPts val="2587"/>
                </a:lnSpc>
              </a:pPr>
              <a:r>
                <a:rPr lang="en-US" sz="1736" spc="86">
                  <a:solidFill>
                    <a:srgbClr val="F5FFE5"/>
                  </a:solidFill>
                  <a:latin typeface="Lato"/>
                </a:rPr>
                <a:t>Skautaujama skiltyse - pastoviose grupelėse sudarytose iš 4 - 10 skautų. Skiltys demokratiškai kartu priiminėja sprendimus, dalinasi atsakomybėmis, ruošiasi ir drauge leidžiasi į atradimų kupinus nuotykius. Veiklų metu atsiranda tikros patirtys, kurios visapusiškai ugdo skautus ir kaip asmenis, ir kaip komandos narius</a:t>
              </a:r>
            </a:p>
          </p:txBody>
        </p:sp>
        <p:sp>
          <p:nvSpPr>
            <p:cNvPr name="TextBox 5" id="5"/>
            <p:cNvSpPr txBox="true"/>
            <p:nvPr/>
          </p:nvSpPr>
          <p:spPr>
            <a:xfrm rot="0">
              <a:off x="34223" y="9525"/>
              <a:ext cx="5168900" cy="662231"/>
            </a:xfrm>
            <a:prstGeom prst="rect">
              <a:avLst/>
            </a:prstGeom>
          </p:spPr>
          <p:txBody>
            <a:bodyPr anchor="t" rtlCol="false" tIns="0" lIns="0" bIns="0" rIns="0">
              <a:spAutoFit/>
            </a:bodyPr>
            <a:lstStyle/>
            <a:p>
              <a:pPr>
                <a:lnSpc>
                  <a:spcPts val="3956"/>
                </a:lnSpc>
              </a:pPr>
              <a:r>
                <a:rPr lang="en-US" sz="3353" spc="301">
                  <a:solidFill>
                    <a:srgbClr val="FFFFFF"/>
                  </a:solidFill>
                  <a:latin typeface="League Spartan Italics"/>
                </a:rPr>
                <a:t>SKAUTAI</a:t>
              </a:r>
            </a:p>
          </p:txBody>
        </p:sp>
      </p:grpSp>
      <p:grpSp>
        <p:nvGrpSpPr>
          <p:cNvPr name="Group 6" id="6"/>
          <p:cNvGrpSpPr/>
          <p:nvPr/>
        </p:nvGrpSpPr>
        <p:grpSpPr>
          <a:xfrm rot="0">
            <a:off x="0" y="-259963"/>
            <a:ext cx="5260241" cy="7575163"/>
            <a:chOff x="0" y="0"/>
            <a:chExt cx="7013654" cy="10100218"/>
          </a:xfrm>
        </p:grpSpPr>
        <p:pic>
          <p:nvPicPr>
            <p:cNvPr name="Picture 7" id="7"/>
            <p:cNvPicPr>
              <a:picLocks noChangeAspect="true"/>
            </p:cNvPicPr>
            <p:nvPr/>
          </p:nvPicPr>
          <p:blipFill>
            <a:blip r:embed="rId4"/>
            <a:srcRect l="26853" t="0" r="26853" b="0"/>
            <a:stretch>
              <a:fillRect/>
            </a:stretch>
          </p:blipFill>
          <p:spPr>
            <a:xfrm>
              <a:off x="0" y="0"/>
              <a:ext cx="7013654" cy="10100218"/>
            </a:xfrm>
            <a:prstGeom prst="rect">
              <a:avLst/>
            </a:prstGeom>
          </p:spPr>
        </p:pic>
      </p:gr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F5FFE5"/>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5400000">
            <a:off x="-1783882" y="1219200"/>
            <a:ext cx="7995404" cy="4992303"/>
          </a:xfrm>
          <a:prstGeom prst="rect">
            <a:avLst/>
          </a:prstGeom>
        </p:spPr>
      </p:pic>
      <p:grpSp>
        <p:nvGrpSpPr>
          <p:cNvPr name="Group 3" id="3"/>
          <p:cNvGrpSpPr/>
          <p:nvPr/>
        </p:nvGrpSpPr>
        <p:grpSpPr>
          <a:xfrm rot="0">
            <a:off x="262649" y="875464"/>
            <a:ext cx="3902342" cy="6439736"/>
            <a:chOff x="0" y="0"/>
            <a:chExt cx="5203123" cy="8586315"/>
          </a:xfrm>
        </p:grpSpPr>
        <p:sp>
          <p:nvSpPr>
            <p:cNvPr name="TextBox 4" id="4"/>
            <p:cNvSpPr txBox="true"/>
            <p:nvPr/>
          </p:nvSpPr>
          <p:spPr>
            <a:xfrm rot="0">
              <a:off x="0" y="1715179"/>
              <a:ext cx="5185099" cy="6871136"/>
            </a:xfrm>
            <a:prstGeom prst="rect">
              <a:avLst/>
            </a:prstGeom>
          </p:spPr>
          <p:txBody>
            <a:bodyPr anchor="t" rtlCol="false" tIns="0" lIns="0" bIns="0" rIns="0">
              <a:spAutoFit/>
            </a:bodyPr>
            <a:lstStyle/>
            <a:p>
              <a:pPr>
                <a:lnSpc>
                  <a:spcPts val="2587"/>
                </a:lnSpc>
              </a:pPr>
              <a:r>
                <a:rPr lang="en-US" sz="1736" spc="86">
                  <a:solidFill>
                    <a:srgbClr val="F5FFE5"/>
                  </a:solidFill>
                  <a:latin typeface="Lato"/>
                </a:rPr>
                <a:t>14-18 metų skautai.</a:t>
              </a:r>
            </a:p>
            <a:p>
              <a:pPr>
                <a:lnSpc>
                  <a:spcPts val="2587"/>
                </a:lnSpc>
              </a:pPr>
            </a:p>
            <a:p>
              <a:pPr>
                <a:lnSpc>
                  <a:spcPts val="2587"/>
                </a:lnSpc>
              </a:pPr>
              <a:r>
                <a:rPr lang="en-US" sz="1736" spc="86">
                  <a:solidFill>
                    <a:srgbClr val="F5FFE5"/>
                  </a:solidFill>
                  <a:latin typeface="Lato"/>
                </a:rPr>
                <a:t>Skautams suteikiama laisvė ir siūlomos aiškios kryptis, skilties narius įkvepiančios svajoti, diskutuoti, atrasti ir kurti. Mokydamiesi kartu išgyventi gamtoje ir aktyviai prisidėdami prie savo bendruomenės, jaunuoliai priima naujus iššūkius, leidžiančius kiekvienam geriau pažinti save ir kitus. Galiausiai, patyrę skautai žengia į pasaulį kaip atsakingi, sąmoningi ir pavyzdingi piliečiai.</a:t>
              </a:r>
            </a:p>
            <a:p>
              <a:pPr>
                <a:lnSpc>
                  <a:spcPts val="2587"/>
                </a:lnSpc>
              </a:pPr>
            </a:p>
            <a:p>
              <a:pPr>
                <a:lnSpc>
                  <a:spcPts val="2587"/>
                </a:lnSpc>
              </a:pPr>
            </a:p>
          </p:txBody>
        </p:sp>
        <p:sp>
          <p:nvSpPr>
            <p:cNvPr name="TextBox 5" id="5"/>
            <p:cNvSpPr txBox="true"/>
            <p:nvPr/>
          </p:nvSpPr>
          <p:spPr>
            <a:xfrm rot="0">
              <a:off x="34223" y="9525"/>
              <a:ext cx="5168900" cy="1322631"/>
            </a:xfrm>
            <a:prstGeom prst="rect">
              <a:avLst/>
            </a:prstGeom>
          </p:spPr>
          <p:txBody>
            <a:bodyPr anchor="t" rtlCol="false" tIns="0" lIns="0" bIns="0" rIns="0">
              <a:spAutoFit/>
            </a:bodyPr>
            <a:lstStyle/>
            <a:p>
              <a:pPr>
                <a:lnSpc>
                  <a:spcPts val="3956"/>
                </a:lnSpc>
              </a:pPr>
              <a:r>
                <a:rPr lang="en-US" sz="3353" spc="301">
                  <a:solidFill>
                    <a:srgbClr val="FFFFFF"/>
                  </a:solidFill>
                  <a:latin typeface="League Spartan Italics"/>
                </a:rPr>
                <a:t>PATYRĘ SKAUTAI</a:t>
              </a:r>
            </a:p>
          </p:txBody>
        </p:sp>
      </p:grpSp>
      <p:grpSp>
        <p:nvGrpSpPr>
          <p:cNvPr name="Group 6" id="6"/>
          <p:cNvGrpSpPr/>
          <p:nvPr/>
        </p:nvGrpSpPr>
        <p:grpSpPr>
          <a:xfrm rot="0">
            <a:off x="4684295" y="-89836"/>
            <a:ext cx="5260241" cy="7575163"/>
            <a:chOff x="0" y="0"/>
            <a:chExt cx="7013654" cy="10100218"/>
          </a:xfrm>
        </p:grpSpPr>
        <p:pic>
          <p:nvPicPr>
            <p:cNvPr name="Picture 7" id="7"/>
            <p:cNvPicPr>
              <a:picLocks noChangeAspect="true"/>
            </p:cNvPicPr>
            <p:nvPr/>
          </p:nvPicPr>
          <p:blipFill>
            <a:blip r:embed="rId4"/>
            <a:srcRect l="0" t="2117" r="0" b="2117"/>
            <a:stretch>
              <a:fillRect/>
            </a:stretch>
          </p:blipFill>
          <p:spPr>
            <a:xfrm>
              <a:off x="0" y="0"/>
              <a:ext cx="7013654" cy="10100218"/>
            </a:xfrm>
            <a:prstGeom prst="rect">
              <a:avLst/>
            </a:prstGeom>
          </p:spPr>
        </p:pic>
      </p:gr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F5FFE5"/>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5400000">
            <a:off x="3259746" y="1501551"/>
            <a:ext cx="7995404" cy="4992303"/>
          </a:xfrm>
          <a:prstGeom prst="rect">
            <a:avLst/>
          </a:prstGeom>
        </p:spPr>
      </p:pic>
      <p:grpSp>
        <p:nvGrpSpPr>
          <p:cNvPr name="Group 3" id="3"/>
          <p:cNvGrpSpPr/>
          <p:nvPr/>
        </p:nvGrpSpPr>
        <p:grpSpPr>
          <a:xfrm rot="0">
            <a:off x="5505021" y="761582"/>
            <a:ext cx="3902342" cy="5792036"/>
            <a:chOff x="0" y="0"/>
            <a:chExt cx="5203123" cy="7722715"/>
          </a:xfrm>
        </p:grpSpPr>
        <p:sp>
          <p:nvSpPr>
            <p:cNvPr name="TextBox 4" id="4"/>
            <p:cNvSpPr txBox="true"/>
            <p:nvPr/>
          </p:nvSpPr>
          <p:spPr>
            <a:xfrm rot="0">
              <a:off x="0" y="1715179"/>
              <a:ext cx="5185099" cy="6007536"/>
            </a:xfrm>
            <a:prstGeom prst="rect">
              <a:avLst/>
            </a:prstGeom>
          </p:spPr>
          <p:txBody>
            <a:bodyPr anchor="t" rtlCol="false" tIns="0" lIns="0" bIns="0" rIns="0">
              <a:spAutoFit/>
            </a:bodyPr>
            <a:lstStyle/>
            <a:p>
              <a:pPr>
                <a:lnSpc>
                  <a:spcPts val="2587"/>
                </a:lnSpc>
              </a:pPr>
              <a:r>
                <a:rPr lang="en-US" sz="1736" spc="86">
                  <a:solidFill>
                    <a:srgbClr val="F5FFE5"/>
                  </a:solidFill>
                  <a:latin typeface="Lato"/>
                </a:rPr>
                <a:t>18+ metų skautai.</a:t>
              </a:r>
            </a:p>
            <a:p>
              <a:pPr>
                <a:lnSpc>
                  <a:spcPts val="2587"/>
                </a:lnSpc>
              </a:pPr>
            </a:p>
            <a:p>
              <a:pPr>
                <a:lnSpc>
                  <a:spcPts val="2587"/>
                </a:lnSpc>
              </a:pPr>
              <a:r>
                <a:rPr lang="en-US" sz="1736" spc="86">
                  <a:solidFill>
                    <a:srgbClr val="F5FFE5"/>
                  </a:solidFill>
                  <a:latin typeface="Lato"/>
                </a:rPr>
                <a:t>Savanoriai – tai pagrindinė Lietuvos skautijos varomoji jėgą. Čia kiekvienas gali atrasti sau artimą nišą, kurioje gera realizuoti save, prisidėti prie neformalaus jaunimo ugdymo ir kasdieniais darbais daryti pasaulį truputį gražesnį. </a:t>
              </a:r>
            </a:p>
            <a:p>
              <a:pPr>
                <a:lnSpc>
                  <a:spcPts val="2587"/>
                </a:lnSpc>
              </a:pPr>
              <a:r>
                <a:rPr lang="en-US" sz="1736" spc="86">
                  <a:solidFill>
                    <a:srgbClr val="F5FFE5"/>
                  </a:solidFill>
                  <a:latin typeface="Lato"/>
                </a:rPr>
                <a:t>Savanoriams nėra ribų, o juo labiau amžiaus ribojimo, savo vietą skautiškoje šeimoje atras kiekvienas!</a:t>
              </a:r>
            </a:p>
            <a:p>
              <a:pPr>
                <a:lnSpc>
                  <a:spcPts val="2587"/>
                </a:lnSpc>
              </a:pPr>
            </a:p>
          </p:txBody>
        </p:sp>
        <p:sp>
          <p:nvSpPr>
            <p:cNvPr name="TextBox 5" id="5"/>
            <p:cNvSpPr txBox="true"/>
            <p:nvPr/>
          </p:nvSpPr>
          <p:spPr>
            <a:xfrm rot="0">
              <a:off x="34223" y="9525"/>
              <a:ext cx="5168900" cy="1322631"/>
            </a:xfrm>
            <a:prstGeom prst="rect">
              <a:avLst/>
            </a:prstGeom>
          </p:spPr>
          <p:txBody>
            <a:bodyPr anchor="t" rtlCol="false" tIns="0" lIns="0" bIns="0" rIns="0">
              <a:spAutoFit/>
            </a:bodyPr>
            <a:lstStyle/>
            <a:p>
              <a:pPr>
                <a:lnSpc>
                  <a:spcPts val="3956"/>
                </a:lnSpc>
              </a:pPr>
              <a:r>
                <a:rPr lang="en-US" sz="3353" spc="301">
                  <a:solidFill>
                    <a:srgbClr val="FFFFFF"/>
                  </a:solidFill>
                  <a:latin typeface="League Spartan Italics"/>
                </a:rPr>
                <a:t>SUAUGĘ SKAUTYBĖJE</a:t>
              </a:r>
            </a:p>
          </p:txBody>
        </p:sp>
      </p:grpSp>
      <p:grpSp>
        <p:nvGrpSpPr>
          <p:cNvPr name="Group 6" id="6"/>
          <p:cNvGrpSpPr/>
          <p:nvPr/>
        </p:nvGrpSpPr>
        <p:grpSpPr>
          <a:xfrm rot="0">
            <a:off x="0" y="-259963"/>
            <a:ext cx="5260241" cy="7575163"/>
            <a:chOff x="0" y="0"/>
            <a:chExt cx="7013654" cy="10100218"/>
          </a:xfrm>
        </p:grpSpPr>
        <p:pic>
          <p:nvPicPr>
            <p:cNvPr name="Picture 7" id="7"/>
            <p:cNvPicPr>
              <a:picLocks noChangeAspect="true"/>
            </p:cNvPicPr>
            <p:nvPr/>
          </p:nvPicPr>
          <p:blipFill>
            <a:blip r:embed="rId4"/>
            <a:srcRect l="39679" t="0" r="14103" b="0"/>
            <a:stretch>
              <a:fillRect/>
            </a:stretch>
          </p:blipFill>
          <p:spPr>
            <a:xfrm>
              <a:off x="0" y="0"/>
              <a:ext cx="7013654" cy="10100218"/>
            </a:xfrm>
            <a:prstGeom prst="rect">
              <a:avLst/>
            </a:prstGeom>
          </p:spPr>
        </p:pic>
      </p:gr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F5FFE5"/>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5400000">
            <a:off x="-1783882" y="1219200"/>
            <a:ext cx="7995404" cy="4992303"/>
          </a:xfrm>
          <a:prstGeom prst="rect">
            <a:avLst/>
          </a:prstGeom>
        </p:spPr>
      </p:pic>
      <p:grpSp>
        <p:nvGrpSpPr>
          <p:cNvPr name="Group 3" id="3"/>
          <p:cNvGrpSpPr/>
          <p:nvPr/>
        </p:nvGrpSpPr>
        <p:grpSpPr>
          <a:xfrm rot="0">
            <a:off x="406415" y="1738974"/>
            <a:ext cx="3902342" cy="4408752"/>
            <a:chOff x="0" y="0"/>
            <a:chExt cx="5203123" cy="5878336"/>
          </a:xfrm>
        </p:grpSpPr>
        <p:sp>
          <p:nvSpPr>
            <p:cNvPr name="TextBox 4" id="4"/>
            <p:cNvSpPr txBox="true"/>
            <p:nvPr/>
          </p:nvSpPr>
          <p:spPr>
            <a:xfrm rot="0">
              <a:off x="0" y="1724704"/>
              <a:ext cx="5185099" cy="4153632"/>
            </a:xfrm>
            <a:prstGeom prst="rect">
              <a:avLst/>
            </a:prstGeom>
          </p:spPr>
          <p:txBody>
            <a:bodyPr anchor="t" rtlCol="false" tIns="0" lIns="0" bIns="0" rIns="0">
              <a:spAutoFit/>
            </a:bodyPr>
            <a:lstStyle/>
            <a:p>
              <a:pPr>
                <a:lnSpc>
                  <a:spcPts val="2289"/>
                </a:lnSpc>
              </a:pPr>
              <a:r>
                <a:rPr lang="en-US" sz="1536" spc="76">
                  <a:solidFill>
                    <a:srgbClr val="000000"/>
                  </a:solidFill>
                  <a:latin typeface="Lato"/>
                </a:rPr>
                <a:t>Skautai – tai šeima, vienijanti daugiau nei 50 milijonų žmonių visame pasaulyje. Skautai veikia principu - mokytis per praktiką.</a:t>
              </a:r>
            </a:p>
            <a:p>
              <a:pPr>
                <a:lnSpc>
                  <a:spcPts val="2289"/>
                </a:lnSpc>
              </a:pPr>
            </a:p>
            <a:p>
              <a:pPr>
                <a:lnSpc>
                  <a:spcPts val="2289"/>
                </a:lnSpc>
              </a:pPr>
              <a:r>
                <a:rPr lang="en-US" sz="1536" spc="76">
                  <a:solidFill>
                    <a:srgbClr val="000000"/>
                  </a:solidFill>
                  <a:latin typeface="Lato"/>
                </a:rPr>
                <a:t>Lietuvos skautija – didžiausia Lietuvoje ir Baltijos šalyse skautiška organizacija, Pasaulinės skautų judėjimo organizacijos (WOSM) narė.</a:t>
              </a:r>
            </a:p>
            <a:p>
              <a:pPr>
                <a:lnSpc>
                  <a:spcPts val="2289"/>
                </a:lnSpc>
              </a:pPr>
              <a:r>
                <a:rPr lang="en-US" sz="1536" spc="76">
                  <a:solidFill>
                    <a:srgbClr val="000000"/>
                  </a:solidFill>
                  <a:latin typeface="Lato"/>
                </a:rPr>
                <a:t>Šiuo metu Lietuvos skautijai priklauso daugiau nei 3000 narių.</a:t>
              </a:r>
            </a:p>
          </p:txBody>
        </p:sp>
        <p:sp>
          <p:nvSpPr>
            <p:cNvPr name="TextBox 5" id="5"/>
            <p:cNvSpPr txBox="true"/>
            <p:nvPr/>
          </p:nvSpPr>
          <p:spPr>
            <a:xfrm rot="0">
              <a:off x="34223" y="9525"/>
              <a:ext cx="5168900" cy="1322631"/>
            </a:xfrm>
            <a:prstGeom prst="rect">
              <a:avLst/>
            </a:prstGeom>
          </p:spPr>
          <p:txBody>
            <a:bodyPr anchor="t" rtlCol="false" tIns="0" lIns="0" bIns="0" rIns="0">
              <a:spAutoFit/>
            </a:bodyPr>
            <a:lstStyle/>
            <a:p>
              <a:pPr>
                <a:lnSpc>
                  <a:spcPts val="3956"/>
                </a:lnSpc>
              </a:pPr>
              <a:r>
                <a:rPr lang="en-US" sz="3353" spc="301">
                  <a:solidFill>
                    <a:srgbClr val="54585A"/>
                  </a:solidFill>
                  <a:latin typeface="League Spartan"/>
                </a:rPr>
                <a:t>KAS YRA SKAUTAI?</a:t>
              </a:r>
            </a:p>
          </p:txBody>
        </p:sp>
      </p:grpSp>
      <p:grpSp>
        <p:nvGrpSpPr>
          <p:cNvPr name="Group 6" id="6"/>
          <p:cNvGrpSpPr/>
          <p:nvPr/>
        </p:nvGrpSpPr>
        <p:grpSpPr>
          <a:xfrm rot="0">
            <a:off x="4684295" y="-89836"/>
            <a:ext cx="5260241" cy="7575163"/>
            <a:chOff x="0" y="0"/>
            <a:chExt cx="7013654" cy="10100218"/>
          </a:xfrm>
        </p:grpSpPr>
        <p:pic>
          <p:nvPicPr>
            <p:cNvPr name="Picture 7" id="7"/>
            <p:cNvPicPr>
              <a:picLocks noChangeAspect="true"/>
            </p:cNvPicPr>
            <p:nvPr/>
          </p:nvPicPr>
          <p:blipFill>
            <a:blip r:embed="rId4"/>
            <a:srcRect l="26858" t="0" r="26858" b="0"/>
            <a:stretch>
              <a:fillRect/>
            </a:stretch>
          </p:blipFill>
          <p:spPr>
            <a:xfrm>
              <a:off x="0" y="0"/>
              <a:ext cx="7013654" cy="10100218"/>
            </a:xfrm>
            <a:prstGeom prst="rect">
              <a:avLst/>
            </a:prstGeom>
          </p:spPr>
        </p:pic>
      </p:gr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F5FFE5"/>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5400000">
            <a:off x="-1783882" y="1219200"/>
            <a:ext cx="7995404" cy="4992303"/>
          </a:xfrm>
          <a:prstGeom prst="rect">
            <a:avLst/>
          </a:prstGeom>
        </p:spPr>
      </p:pic>
      <p:grpSp>
        <p:nvGrpSpPr>
          <p:cNvPr name="Group 3" id="3"/>
          <p:cNvGrpSpPr/>
          <p:nvPr/>
        </p:nvGrpSpPr>
        <p:grpSpPr>
          <a:xfrm rot="0">
            <a:off x="262649" y="875464"/>
            <a:ext cx="3902342" cy="4496636"/>
            <a:chOff x="0" y="0"/>
            <a:chExt cx="5203123" cy="5995515"/>
          </a:xfrm>
        </p:grpSpPr>
        <p:sp>
          <p:nvSpPr>
            <p:cNvPr name="TextBox 4" id="4"/>
            <p:cNvSpPr txBox="true"/>
            <p:nvPr/>
          </p:nvSpPr>
          <p:spPr>
            <a:xfrm rot="0">
              <a:off x="0" y="1715179"/>
              <a:ext cx="5185099" cy="4280336"/>
            </a:xfrm>
            <a:prstGeom prst="rect">
              <a:avLst/>
            </a:prstGeom>
          </p:spPr>
          <p:txBody>
            <a:bodyPr anchor="t" rtlCol="false" tIns="0" lIns="0" bIns="0" rIns="0">
              <a:spAutoFit/>
            </a:bodyPr>
            <a:lstStyle/>
            <a:p>
              <a:pPr>
                <a:lnSpc>
                  <a:spcPts val="2587"/>
                </a:lnSpc>
              </a:pPr>
              <a:r>
                <a:rPr lang="en-US" sz="1736" spc="86">
                  <a:solidFill>
                    <a:srgbClr val="F5FFE5"/>
                  </a:solidFill>
                  <a:latin typeface="Lato"/>
                </a:rPr>
                <a:t>18-29 metų skautai.</a:t>
              </a:r>
            </a:p>
            <a:p>
              <a:pPr>
                <a:lnSpc>
                  <a:spcPts val="2587"/>
                </a:lnSpc>
              </a:pPr>
            </a:p>
            <a:p>
              <a:pPr>
                <a:lnSpc>
                  <a:spcPts val="2587"/>
                </a:lnSpc>
              </a:pPr>
              <a:r>
                <a:rPr lang="en-US" sz="1736" spc="86">
                  <a:solidFill>
                    <a:srgbClr val="F5FFE5"/>
                  </a:solidFill>
                  <a:latin typeface="Lato"/>
                </a:rPr>
                <a:t>Suaugę Lietuvos skautijos nariai gali pasirinkti savo asmeninio tobulėjimo kelią tęsti vyresniųjų skautų tarpe. Šios amžiaus grupės programa apsupta legendomis ir paslaptimis, kurias atskleisti galėsi tik drįsęs tapti pastovyklės dalimi.</a:t>
              </a:r>
            </a:p>
            <a:p>
              <a:pPr>
                <a:lnSpc>
                  <a:spcPts val="2587"/>
                </a:lnSpc>
              </a:pPr>
            </a:p>
          </p:txBody>
        </p:sp>
        <p:sp>
          <p:nvSpPr>
            <p:cNvPr name="TextBox 5" id="5"/>
            <p:cNvSpPr txBox="true"/>
            <p:nvPr/>
          </p:nvSpPr>
          <p:spPr>
            <a:xfrm rot="0">
              <a:off x="34223" y="9525"/>
              <a:ext cx="5168900" cy="1322631"/>
            </a:xfrm>
            <a:prstGeom prst="rect">
              <a:avLst/>
            </a:prstGeom>
          </p:spPr>
          <p:txBody>
            <a:bodyPr anchor="t" rtlCol="false" tIns="0" lIns="0" bIns="0" rIns="0">
              <a:spAutoFit/>
            </a:bodyPr>
            <a:lstStyle/>
            <a:p>
              <a:pPr>
                <a:lnSpc>
                  <a:spcPts val="3956"/>
                </a:lnSpc>
              </a:pPr>
              <a:r>
                <a:rPr lang="en-US" sz="3353" spc="301">
                  <a:solidFill>
                    <a:srgbClr val="FFFFFF"/>
                  </a:solidFill>
                  <a:latin typeface="League Spartan Italics"/>
                </a:rPr>
                <a:t>VYRESNIEJI SKAUTAI</a:t>
              </a:r>
            </a:p>
          </p:txBody>
        </p:sp>
      </p:grpSp>
      <p:grpSp>
        <p:nvGrpSpPr>
          <p:cNvPr name="Group 6" id="6"/>
          <p:cNvGrpSpPr/>
          <p:nvPr/>
        </p:nvGrpSpPr>
        <p:grpSpPr>
          <a:xfrm rot="0">
            <a:off x="4684295" y="-89836"/>
            <a:ext cx="5260241" cy="7575163"/>
            <a:chOff x="0" y="0"/>
            <a:chExt cx="7013654" cy="10100218"/>
          </a:xfrm>
        </p:grpSpPr>
        <p:pic>
          <p:nvPicPr>
            <p:cNvPr name="Picture 7" id="7"/>
            <p:cNvPicPr>
              <a:picLocks noChangeAspect="true"/>
            </p:cNvPicPr>
            <p:nvPr/>
          </p:nvPicPr>
          <p:blipFill>
            <a:blip r:embed="rId4"/>
            <a:srcRect l="26853" t="0" r="26853" b="0"/>
            <a:stretch>
              <a:fillRect/>
            </a:stretch>
          </p:blipFill>
          <p:spPr>
            <a:xfrm>
              <a:off x="0" y="0"/>
              <a:ext cx="7013654" cy="10100218"/>
            </a:xfrm>
            <a:prstGeom prst="rect">
              <a:avLst/>
            </a:prstGeom>
          </p:spPr>
        </p:pic>
      </p:gr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18839" r="35705" b="6975"/>
          <a:stretch>
            <a:fillRect/>
          </a:stretch>
        </p:blipFill>
        <p:spPr>
          <a:xfrm>
            <a:off x="0" y="0"/>
            <a:ext cx="9753600" cy="7315200"/>
          </a:xfrm>
          <a:prstGeom prst="rect">
            <a:avLst/>
          </a:prstGeom>
        </p:spPr>
      </p:pic>
      <p:grpSp>
        <p:nvGrpSpPr>
          <p:cNvPr name="Group 3" id="3"/>
          <p:cNvGrpSpPr/>
          <p:nvPr/>
        </p:nvGrpSpPr>
        <p:grpSpPr>
          <a:xfrm rot="0">
            <a:off x="0" y="2737486"/>
            <a:ext cx="5974080" cy="2194560"/>
            <a:chOff x="0" y="0"/>
            <a:chExt cx="2212622" cy="812800"/>
          </a:xfrm>
        </p:grpSpPr>
        <p:sp>
          <p:nvSpPr>
            <p:cNvPr name="Freeform 4" id="4"/>
            <p:cNvSpPr/>
            <p:nvPr/>
          </p:nvSpPr>
          <p:spPr>
            <a:xfrm>
              <a:off x="0" y="0"/>
              <a:ext cx="2212622" cy="812800"/>
            </a:xfrm>
            <a:custGeom>
              <a:avLst/>
              <a:gdLst/>
              <a:ahLst/>
              <a:cxnLst/>
              <a:rect r="r" b="b" t="t" l="l"/>
              <a:pathLst>
                <a:path h="812800" w="2212622">
                  <a:moveTo>
                    <a:pt x="0" y="0"/>
                  </a:moveTo>
                  <a:lnTo>
                    <a:pt x="2212622" y="0"/>
                  </a:lnTo>
                  <a:lnTo>
                    <a:pt x="2212622" y="812800"/>
                  </a:lnTo>
                  <a:lnTo>
                    <a:pt x="0" y="812800"/>
                  </a:lnTo>
                  <a:close/>
                </a:path>
              </a:pathLst>
            </a:custGeom>
            <a:solidFill>
              <a:srgbClr val="7FBE41">
                <a:alpha val="72941"/>
              </a:srgbClr>
            </a:solidFill>
          </p:spPr>
        </p:sp>
        <p:sp>
          <p:nvSpPr>
            <p:cNvPr name="TextBox 5" id="5"/>
            <p:cNvSpPr txBox="true"/>
            <p:nvPr/>
          </p:nvSpPr>
          <p:spPr>
            <a:xfrm>
              <a:off x="0" y="-19050"/>
              <a:ext cx="812800" cy="831850"/>
            </a:xfrm>
            <a:prstGeom prst="rect">
              <a:avLst/>
            </a:prstGeom>
          </p:spPr>
          <p:txBody>
            <a:bodyPr anchor="ctr" rtlCol="false" tIns="50800" lIns="50800" bIns="50800" rIns="50800"/>
            <a:lstStyle/>
            <a:p>
              <a:pPr algn="ctr">
                <a:lnSpc>
                  <a:spcPts val="2245"/>
                </a:lnSpc>
              </a:pPr>
            </a:p>
          </p:txBody>
        </p:sp>
      </p:grpSp>
      <p:sp>
        <p:nvSpPr>
          <p:cNvPr name="TextBox 6" id="6"/>
          <p:cNvSpPr txBox="true"/>
          <p:nvPr/>
        </p:nvSpPr>
        <p:spPr>
          <a:xfrm rot="0">
            <a:off x="314425" y="2924651"/>
            <a:ext cx="5659655" cy="1829756"/>
          </a:xfrm>
          <a:prstGeom prst="rect">
            <a:avLst/>
          </a:prstGeom>
        </p:spPr>
        <p:txBody>
          <a:bodyPr anchor="t" rtlCol="false" tIns="0" lIns="0" bIns="0" rIns="0">
            <a:spAutoFit/>
          </a:bodyPr>
          <a:lstStyle/>
          <a:p>
            <a:pPr>
              <a:lnSpc>
                <a:spcPts val="4868"/>
              </a:lnSpc>
            </a:pPr>
            <a:r>
              <a:rPr lang="en-US" sz="4126" spc="371">
                <a:solidFill>
                  <a:srgbClr val="FFFFFF"/>
                </a:solidFill>
                <a:latin typeface="League Spartan Bold"/>
              </a:rPr>
              <a:t>VISUOMENINĖ VEIKLA IR ATSTOVAVIMAS</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21874" r="0" b="21874"/>
          <a:stretch>
            <a:fillRect/>
          </a:stretch>
        </p:blipFill>
        <p:spPr>
          <a:xfrm>
            <a:off x="0" y="0"/>
            <a:ext cx="9753600" cy="7315200"/>
          </a:xfrm>
          <a:prstGeom prst="rect">
            <a:avLst/>
          </a:prstGeom>
        </p:spPr>
      </p:pic>
      <p:pic>
        <p:nvPicPr>
          <p:cNvPr name="Picture 3" id="3"/>
          <p:cNvPicPr>
            <a:picLocks noChangeAspect="true"/>
          </p:cNvPicPr>
          <p:nvPr/>
        </p:nvPicPr>
        <p:blipFill>
          <a:blip r:embed="rId3">
            <a:alphaModFix amt="8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5400000">
            <a:off x="1558426" y="2943257"/>
            <a:ext cx="2379156" cy="5496007"/>
          </a:xfrm>
          <a:prstGeom prst="rect">
            <a:avLst/>
          </a:prstGeom>
        </p:spPr>
      </p:pic>
      <p:sp>
        <p:nvSpPr>
          <p:cNvPr name="TextBox 4" id="4"/>
          <p:cNvSpPr txBox="true"/>
          <p:nvPr/>
        </p:nvSpPr>
        <p:spPr>
          <a:xfrm rot="0">
            <a:off x="162379" y="4868986"/>
            <a:ext cx="5659655" cy="1714694"/>
          </a:xfrm>
          <a:prstGeom prst="rect">
            <a:avLst/>
          </a:prstGeom>
        </p:spPr>
        <p:txBody>
          <a:bodyPr anchor="t" rtlCol="false" tIns="0" lIns="0" bIns="0" rIns="0">
            <a:spAutoFit/>
          </a:bodyPr>
          <a:lstStyle/>
          <a:p>
            <a:pPr>
              <a:lnSpc>
                <a:spcPts val="4514"/>
              </a:lnSpc>
            </a:pPr>
            <a:r>
              <a:rPr lang="en-US" sz="3826" spc="344">
                <a:solidFill>
                  <a:srgbClr val="FFFFFF"/>
                </a:solidFill>
                <a:latin typeface="League Spartan Bold"/>
              </a:rPr>
              <a:t>PAGALBA COVID-19 PANDEMIJOS METU</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10625" r="0" b="33124"/>
          <a:stretch>
            <a:fillRect/>
          </a:stretch>
        </p:blipFill>
        <p:spPr>
          <a:xfrm>
            <a:off x="0" y="0"/>
            <a:ext cx="9753600" cy="7315200"/>
          </a:xfrm>
          <a:prstGeom prst="rect">
            <a:avLst/>
          </a:prstGeom>
        </p:spPr>
      </p:pic>
      <p:pic>
        <p:nvPicPr>
          <p:cNvPr name="Picture 3" id="3"/>
          <p:cNvPicPr>
            <a:picLocks noChangeAspect="true"/>
          </p:cNvPicPr>
          <p:nvPr/>
        </p:nvPicPr>
        <p:blipFill>
          <a:blip r:embed="rId3">
            <a:alphaModFix amt="8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5400000">
            <a:off x="1558426" y="2943257"/>
            <a:ext cx="2379156" cy="5496007"/>
          </a:xfrm>
          <a:prstGeom prst="rect">
            <a:avLst/>
          </a:prstGeom>
        </p:spPr>
      </p:pic>
      <p:sp>
        <p:nvSpPr>
          <p:cNvPr name="TextBox 4" id="4"/>
          <p:cNvSpPr txBox="true"/>
          <p:nvPr/>
        </p:nvSpPr>
        <p:spPr>
          <a:xfrm rot="0">
            <a:off x="162379" y="4868986"/>
            <a:ext cx="5659655" cy="1714694"/>
          </a:xfrm>
          <a:prstGeom prst="rect">
            <a:avLst/>
          </a:prstGeom>
        </p:spPr>
        <p:txBody>
          <a:bodyPr anchor="t" rtlCol="false" tIns="0" lIns="0" bIns="0" rIns="0">
            <a:spAutoFit/>
          </a:bodyPr>
          <a:lstStyle/>
          <a:p>
            <a:pPr>
              <a:lnSpc>
                <a:spcPts val="4514"/>
              </a:lnSpc>
            </a:pPr>
            <a:r>
              <a:rPr lang="en-US" sz="3826" spc="344">
                <a:solidFill>
                  <a:srgbClr val="FFFFFF"/>
                </a:solidFill>
                <a:latin typeface="League Spartan Bold"/>
              </a:rPr>
              <a:t>PAGALBA COVID-19 PANDEMIJOS METU</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0" r="0" b="0"/>
          <a:stretch>
            <a:fillRect/>
          </a:stretch>
        </p:blipFill>
        <p:spPr>
          <a:xfrm>
            <a:off x="0" y="0"/>
            <a:ext cx="9753600" cy="7315200"/>
          </a:xfrm>
          <a:prstGeom prst="rect">
            <a:avLst/>
          </a:prstGeom>
        </p:spPr>
      </p:pic>
      <p:pic>
        <p:nvPicPr>
          <p:cNvPr name="Picture 3" id="3"/>
          <p:cNvPicPr>
            <a:picLocks noChangeAspect="true"/>
          </p:cNvPicPr>
          <p:nvPr/>
        </p:nvPicPr>
        <p:blipFill>
          <a:blip r:embed="rId3">
            <a:alphaModFix amt="8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5400000">
            <a:off x="1558426" y="2943257"/>
            <a:ext cx="2379156" cy="5496007"/>
          </a:xfrm>
          <a:prstGeom prst="rect">
            <a:avLst/>
          </a:prstGeom>
        </p:spPr>
      </p:pic>
      <p:sp>
        <p:nvSpPr>
          <p:cNvPr name="TextBox 4" id="4"/>
          <p:cNvSpPr txBox="true"/>
          <p:nvPr/>
        </p:nvSpPr>
        <p:spPr>
          <a:xfrm rot="0">
            <a:off x="162379" y="4868986"/>
            <a:ext cx="5659655" cy="1714694"/>
          </a:xfrm>
          <a:prstGeom prst="rect">
            <a:avLst/>
          </a:prstGeom>
        </p:spPr>
        <p:txBody>
          <a:bodyPr anchor="t" rtlCol="false" tIns="0" lIns="0" bIns="0" rIns="0">
            <a:spAutoFit/>
          </a:bodyPr>
          <a:lstStyle/>
          <a:p>
            <a:pPr>
              <a:lnSpc>
                <a:spcPts val="4514"/>
              </a:lnSpc>
            </a:pPr>
            <a:r>
              <a:rPr lang="en-US" sz="3826" spc="344">
                <a:solidFill>
                  <a:srgbClr val="FFFFFF"/>
                </a:solidFill>
                <a:latin typeface="League Spartan Bold"/>
              </a:rPr>
              <a:t>PAGALBA COVID-19 PANDEMIJOS METU</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12499" t="0" r="12499" b="0"/>
          <a:stretch>
            <a:fillRect/>
          </a:stretch>
        </p:blipFill>
        <p:spPr>
          <a:xfrm>
            <a:off x="0" y="0"/>
            <a:ext cx="9753600" cy="7315200"/>
          </a:xfrm>
          <a:prstGeom prst="rect">
            <a:avLst/>
          </a:prstGeom>
        </p:spPr>
      </p:pic>
      <p:pic>
        <p:nvPicPr>
          <p:cNvPr name="Picture 3" id="3"/>
          <p:cNvPicPr>
            <a:picLocks noChangeAspect="true"/>
          </p:cNvPicPr>
          <p:nvPr/>
        </p:nvPicPr>
        <p:blipFill>
          <a:blip r:embed="rId3">
            <a:alphaModFix amt="8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5400000">
            <a:off x="1558426" y="2943257"/>
            <a:ext cx="2379156" cy="5496007"/>
          </a:xfrm>
          <a:prstGeom prst="rect">
            <a:avLst/>
          </a:prstGeom>
        </p:spPr>
      </p:pic>
      <p:sp>
        <p:nvSpPr>
          <p:cNvPr name="TextBox 4" id="4"/>
          <p:cNvSpPr txBox="true"/>
          <p:nvPr/>
        </p:nvSpPr>
        <p:spPr>
          <a:xfrm rot="0">
            <a:off x="162379" y="4868986"/>
            <a:ext cx="5659655" cy="1714694"/>
          </a:xfrm>
          <a:prstGeom prst="rect">
            <a:avLst/>
          </a:prstGeom>
        </p:spPr>
        <p:txBody>
          <a:bodyPr anchor="t" rtlCol="false" tIns="0" lIns="0" bIns="0" rIns="0">
            <a:spAutoFit/>
          </a:bodyPr>
          <a:lstStyle/>
          <a:p>
            <a:pPr>
              <a:lnSpc>
                <a:spcPts val="4514"/>
              </a:lnSpc>
            </a:pPr>
            <a:r>
              <a:rPr lang="en-US" sz="3826" spc="344">
                <a:solidFill>
                  <a:srgbClr val="FFFFFF"/>
                </a:solidFill>
                <a:latin typeface="League Spartan Bold"/>
              </a:rPr>
              <a:t>PAGALBA UKRAINAI IR JOS GYVENTOJAMS</a:t>
            </a:r>
          </a:p>
        </p:txBody>
      </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21874" r="0" b="21874"/>
          <a:stretch>
            <a:fillRect/>
          </a:stretch>
        </p:blipFill>
        <p:spPr>
          <a:xfrm>
            <a:off x="0" y="0"/>
            <a:ext cx="9753600" cy="7315200"/>
          </a:xfrm>
          <a:prstGeom prst="rect">
            <a:avLst/>
          </a:prstGeom>
        </p:spPr>
      </p:pic>
      <p:pic>
        <p:nvPicPr>
          <p:cNvPr name="Picture 3" id="3"/>
          <p:cNvPicPr>
            <a:picLocks noChangeAspect="true"/>
          </p:cNvPicPr>
          <p:nvPr/>
        </p:nvPicPr>
        <p:blipFill>
          <a:blip r:embed="rId3">
            <a:alphaModFix amt="8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5400000">
            <a:off x="1558426" y="2943257"/>
            <a:ext cx="2379156" cy="5496007"/>
          </a:xfrm>
          <a:prstGeom prst="rect">
            <a:avLst/>
          </a:prstGeom>
        </p:spPr>
      </p:pic>
      <p:sp>
        <p:nvSpPr>
          <p:cNvPr name="TextBox 4" id="4"/>
          <p:cNvSpPr txBox="true"/>
          <p:nvPr/>
        </p:nvSpPr>
        <p:spPr>
          <a:xfrm rot="0">
            <a:off x="162379" y="4868986"/>
            <a:ext cx="5659655" cy="1714694"/>
          </a:xfrm>
          <a:prstGeom prst="rect">
            <a:avLst/>
          </a:prstGeom>
        </p:spPr>
        <p:txBody>
          <a:bodyPr anchor="t" rtlCol="false" tIns="0" lIns="0" bIns="0" rIns="0">
            <a:spAutoFit/>
          </a:bodyPr>
          <a:lstStyle/>
          <a:p>
            <a:pPr>
              <a:lnSpc>
                <a:spcPts val="4514"/>
              </a:lnSpc>
            </a:pPr>
            <a:r>
              <a:rPr lang="en-US" sz="3826" spc="344">
                <a:solidFill>
                  <a:srgbClr val="FFFFFF"/>
                </a:solidFill>
                <a:latin typeface="League Spartan Bold"/>
              </a:rPr>
              <a:t>PAGALBA UKRAINAI IR JOS GYVENTOJAMS</a:t>
            </a: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5638" t="0" r="5638" b="0"/>
          <a:stretch>
            <a:fillRect/>
          </a:stretch>
        </p:blipFill>
        <p:spPr>
          <a:xfrm>
            <a:off x="0" y="0"/>
            <a:ext cx="9753600" cy="7315200"/>
          </a:xfrm>
          <a:prstGeom prst="rect">
            <a:avLst/>
          </a:prstGeom>
        </p:spPr>
      </p:pic>
      <p:pic>
        <p:nvPicPr>
          <p:cNvPr name="Picture 3" id="3"/>
          <p:cNvPicPr>
            <a:picLocks noChangeAspect="true"/>
          </p:cNvPicPr>
          <p:nvPr/>
        </p:nvPicPr>
        <p:blipFill>
          <a:blip r:embed="rId3">
            <a:alphaModFix amt="8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5400000">
            <a:off x="1558426" y="2943257"/>
            <a:ext cx="2379156" cy="5496007"/>
          </a:xfrm>
          <a:prstGeom prst="rect">
            <a:avLst/>
          </a:prstGeom>
        </p:spPr>
      </p:pic>
      <p:sp>
        <p:nvSpPr>
          <p:cNvPr name="TextBox 4" id="4"/>
          <p:cNvSpPr txBox="true"/>
          <p:nvPr/>
        </p:nvSpPr>
        <p:spPr>
          <a:xfrm rot="0">
            <a:off x="162379" y="4868986"/>
            <a:ext cx="5659655" cy="1714694"/>
          </a:xfrm>
          <a:prstGeom prst="rect">
            <a:avLst/>
          </a:prstGeom>
        </p:spPr>
        <p:txBody>
          <a:bodyPr anchor="t" rtlCol="false" tIns="0" lIns="0" bIns="0" rIns="0">
            <a:spAutoFit/>
          </a:bodyPr>
          <a:lstStyle/>
          <a:p>
            <a:pPr>
              <a:lnSpc>
                <a:spcPts val="4514"/>
              </a:lnSpc>
            </a:pPr>
            <a:r>
              <a:rPr lang="en-US" sz="3826" spc="344">
                <a:solidFill>
                  <a:srgbClr val="FFFFFF"/>
                </a:solidFill>
                <a:latin typeface="League Spartan Bold"/>
              </a:rPr>
              <a:t>PAGALBA UKRAINAI IR JOS GYVENTOJAMS</a:t>
            </a:r>
          </a:p>
        </p:txBody>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0" r="0" b="0"/>
          <a:stretch>
            <a:fillRect/>
          </a:stretch>
        </p:blipFill>
        <p:spPr>
          <a:xfrm>
            <a:off x="0" y="0"/>
            <a:ext cx="9753600" cy="7315200"/>
          </a:xfrm>
          <a:prstGeom prst="rect">
            <a:avLst/>
          </a:prstGeom>
        </p:spPr>
      </p:pic>
      <p:pic>
        <p:nvPicPr>
          <p:cNvPr name="Picture 3" id="3"/>
          <p:cNvPicPr>
            <a:picLocks noChangeAspect="true"/>
          </p:cNvPicPr>
          <p:nvPr/>
        </p:nvPicPr>
        <p:blipFill>
          <a:blip r:embed="rId3">
            <a:alphaModFix amt="8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5400000">
            <a:off x="1558426" y="2943257"/>
            <a:ext cx="2379156" cy="5496007"/>
          </a:xfrm>
          <a:prstGeom prst="rect">
            <a:avLst/>
          </a:prstGeom>
        </p:spPr>
      </p:pic>
      <p:sp>
        <p:nvSpPr>
          <p:cNvPr name="TextBox 4" id="4"/>
          <p:cNvSpPr txBox="true"/>
          <p:nvPr/>
        </p:nvSpPr>
        <p:spPr>
          <a:xfrm rot="0">
            <a:off x="162379" y="4868986"/>
            <a:ext cx="5659655" cy="1714694"/>
          </a:xfrm>
          <a:prstGeom prst="rect">
            <a:avLst/>
          </a:prstGeom>
        </p:spPr>
        <p:txBody>
          <a:bodyPr anchor="t" rtlCol="false" tIns="0" lIns="0" bIns="0" rIns="0">
            <a:spAutoFit/>
          </a:bodyPr>
          <a:lstStyle/>
          <a:p>
            <a:pPr>
              <a:lnSpc>
                <a:spcPts val="4514"/>
              </a:lnSpc>
            </a:pPr>
            <a:r>
              <a:rPr lang="en-US" sz="3826" spc="344">
                <a:solidFill>
                  <a:srgbClr val="FFFFFF"/>
                </a:solidFill>
                <a:latin typeface="League Spartan Bold"/>
              </a:rPr>
              <a:t>PAGALBA UKRAINAI IR JOS GYVENTOJAMS</a:t>
            </a:r>
          </a:p>
        </p:txBody>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6666" t="0" r="6666" b="0"/>
          <a:stretch>
            <a:fillRect/>
          </a:stretch>
        </p:blipFill>
        <p:spPr>
          <a:xfrm>
            <a:off x="0" y="0"/>
            <a:ext cx="9753600" cy="7315200"/>
          </a:xfrm>
          <a:prstGeom prst="rect">
            <a:avLst/>
          </a:prstGeom>
        </p:spPr>
      </p:pic>
      <p:pic>
        <p:nvPicPr>
          <p:cNvPr name="Picture 3" id="3"/>
          <p:cNvPicPr>
            <a:picLocks noChangeAspect="true"/>
          </p:cNvPicPr>
          <p:nvPr/>
        </p:nvPicPr>
        <p:blipFill>
          <a:blip r:embed="rId3">
            <a:alphaModFix amt="8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5400000">
            <a:off x="1558426" y="2943257"/>
            <a:ext cx="2379156" cy="5496007"/>
          </a:xfrm>
          <a:prstGeom prst="rect">
            <a:avLst/>
          </a:prstGeom>
        </p:spPr>
      </p:pic>
      <p:sp>
        <p:nvSpPr>
          <p:cNvPr name="TextBox 4" id="4"/>
          <p:cNvSpPr txBox="true"/>
          <p:nvPr/>
        </p:nvSpPr>
        <p:spPr>
          <a:xfrm rot="0">
            <a:off x="162379" y="4868986"/>
            <a:ext cx="5659655" cy="1714694"/>
          </a:xfrm>
          <a:prstGeom prst="rect">
            <a:avLst/>
          </a:prstGeom>
        </p:spPr>
        <p:txBody>
          <a:bodyPr anchor="t" rtlCol="false" tIns="0" lIns="0" bIns="0" rIns="0">
            <a:spAutoFit/>
          </a:bodyPr>
          <a:lstStyle/>
          <a:p>
            <a:pPr>
              <a:lnSpc>
                <a:spcPts val="4514"/>
              </a:lnSpc>
            </a:pPr>
            <a:r>
              <a:rPr lang="en-US" sz="3826" spc="344">
                <a:solidFill>
                  <a:srgbClr val="FFFFFF"/>
                </a:solidFill>
                <a:latin typeface="League Spartan Bold"/>
              </a:rPr>
              <a:t>PAGALBA UKRAINAI IR JOS GYVENTOJAMS</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F5FFE5"/>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590349" y="2181726"/>
            <a:ext cx="4208191" cy="5402237"/>
          </a:xfrm>
          <a:prstGeom prst="rect">
            <a:avLst/>
          </a:prstGeom>
        </p:spPr>
      </p:pic>
      <p:pic>
        <p:nvPicPr>
          <p:cNvPr name="Picture 3" id="3"/>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0" t="0" r="0" b="0"/>
          <a:stretch>
            <a:fillRect/>
          </a:stretch>
        </p:blipFill>
        <p:spPr>
          <a:xfrm flipH="false" flipV="false" rot="0">
            <a:off x="4966636" y="-256674"/>
            <a:ext cx="4208191" cy="5365294"/>
          </a:xfrm>
          <a:prstGeom prst="rect">
            <a:avLst/>
          </a:prstGeom>
        </p:spPr>
      </p:pic>
      <p:grpSp>
        <p:nvGrpSpPr>
          <p:cNvPr name="Group 4" id="4"/>
          <p:cNvGrpSpPr/>
          <p:nvPr/>
        </p:nvGrpSpPr>
        <p:grpSpPr>
          <a:xfrm rot="0">
            <a:off x="779920" y="3080057"/>
            <a:ext cx="3829050" cy="3605576"/>
            <a:chOff x="0" y="0"/>
            <a:chExt cx="5105400" cy="4807435"/>
          </a:xfrm>
        </p:grpSpPr>
        <p:sp>
          <p:nvSpPr>
            <p:cNvPr name="TextBox 5" id="5"/>
            <p:cNvSpPr txBox="true"/>
            <p:nvPr/>
          </p:nvSpPr>
          <p:spPr>
            <a:xfrm rot="0">
              <a:off x="17112" y="0"/>
              <a:ext cx="5082139" cy="1101584"/>
            </a:xfrm>
            <a:prstGeom prst="rect">
              <a:avLst/>
            </a:prstGeom>
          </p:spPr>
          <p:txBody>
            <a:bodyPr anchor="t" rtlCol="false" tIns="0" lIns="0" bIns="0" rIns="0">
              <a:spAutoFit/>
            </a:bodyPr>
            <a:lstStyle/>
            <a:p>
              <a:pPr algn="ctr">
                <a:lnSpc>
                  <a:spcPts val="3269"/>
                </a:lnSpc>
              </a:pPr>
              <a:r>
                <a:rPr lang="en-US" sz="2770" spc="249">
                  <a:solidFill>
                    <a:srgbClr val="FFFFFF"/>
                  </a:solidFill>
                  <a:latin typeface="League Spartan Bold"/>
                </a:rPr>
                <a:t>SKAUTIŠKAS METODAS</a:t>
              </a:r>
            </a:p>
          </p:txBody>
        </p:sp>
        <p:sp>
          <p:nvSpPr>
            <p:cNvPr name="TextBox 6" id="6"/>
            <p:cNvSpPr txBox="true"/>
            <p:nvPr/>
          </p:nvSpPr>
          <p:spPr>
            <a:xfrm rot="0">
              <a:off x="0" y="1629472"/>
              <a:ext cx="5105400" cy="3177963"/>
            </a:xfrm>
            <a:prstGeom prst="rect">
              <a:avLst/>
            </a:prstGeom>
          </p:spPr>
          <p:txBody>
            <a:bodyPr anchor="t" rtlCol="false" tIns="0" lIns="0" bIns="0" rIns="0">
              <a:spAutoFit/>
            </a:bodyPr>
            <a:lstStyle/>
            <a:p>
              <a:pPr algn="ctr">
                <a:lnSpc>
                  <a:spcPts val="2703"/>
                </a:lnSpc>
              </a:pPr>
              <a:r>
                <a:rPr lang="en-US" sz="1814" spc="90">
                  <a:solidFill>
                    <a:srgbClr val="F5FFE5"/>
                  </a:solidFill>
                  <a:latin typeface="Lato"/>
                </a:rPr>
                <a:t>Jis padeda veiklos metu kurti kuo įvairesnių mokymosi galimybių, kurios praplečia požiūrį ir padeda tobulinti įgūdžius. Tokiu būdu yra siekiama organizacijos edukacinio tikslo - visapusiško jaunimo ugdymo.</a:t>
              </a:r>
            </a:p>
          </p:txBody>
        </p:sp>
      </p:grpSp>
      <p:grpSp>
        <p:nvGrpSpPr>
          <p:cNvPr name="Group 7" id="7"/>
          <p:cNvGrpSpPr/>
          <p:nvPr/>
        </p:nvGrpSpPr>
        <p:grpSpPr>
          <a:xfrm rot="0">
            <a:off x="5137156" y="410858"/>
            <a:ext cx="3867150" cy="4278542"/>
            <a:chOff x="0" y="0"/>
            <a:chExt cx="5156200" cy="5704723"/>
          </a:xfrm>
        </p:grpSpPr>
        <p:sp>
          <p:nvSpPr>
            <p:cNvPr name="TextBox 8" id="8"/>
            <p:cNvSpPr txBox="true"/>
            <p:nvPr/>
          </p:nvSpPr>
          <p:spPr>
            <a:xfrm rot="0">
              <a:off x="34223" y="0"/>
              <a:ext cx="5118100" cy="1101584"/>
            </a:xfrm>
            <a:prstGeom prst="rect">
              <a:avLst/>
            </a:prstGeom>
          </p:spPr>
          <p:txBody>
            <a:bodyPr anchor="t" rtlCol="false" tIns="0" lIns="0" bIns="0" rIns="0">
              <a:spAutoFit/>
            </a:bodyPr>
            <a:lstStyle/>
            <a:p>
              <a:pPr algn="ctr">
                <a:lnSpc>
                  <a:spcPts val="3269"/>
                </a:lnSpc>
              </a:pPr>
              <a:r>
                <a:rPr lang="en-US" sz="2770" spc="249">
                  <a:solidFill>
                    <a:srgbClr val="F5FFE5"/>
                  </a:solidFill>
                  <a:latin typeface="League Spartan Bold"/>
                </a:rPr>
                <a:t>KĄ VEIKIA SKAUTAI?</a:t>
              </a:r>
            </a:p>
          </p:txBody>
        </p:sp>
        <p:sp>
          <p:nvSpPr>
            <p:cNvPr name="TextBox 9" id="9"/>
            <p:cNvSpPr txBox="true"/>
            <p:nvPr/>
          </p:nvSpPr>
          <p:spPr>
            <a:xfrm rot="0">
              <a:off x="0" y="1612360"/>
              <a:ext cx="5156200" cy="4092363"/>
            </a:xfrm>
            <a:prstGeom prst="rect">
              <a:avLst/>
            </a:prstGeom>
          </p:spPr>
          <p:txBody>
            <a:bodyPr anchor="t" rtlCol="false" tIns="0" lIns="0" bIns="0" rIns="0">
              <a:spAutoFit/>
            </a:bodyPr>
            <a:lstStyle/>
            <a:p>
              <a:pPr algn="ctr">
                <a:lnSpc>
                  <a:spcPts val="2703"/>
                </a:lnSpc>
              </a:pPr>
              <a:r>
                <a:rPr lang="en-US" sz="1814" spc="90">
                  <a:solidFill>
                    <a:srgbClr val="FFFFFF"/>
                  </a:solidFill>
                  <a:latin typeface="Lato"/>
                </a:rPr>
                <a:t>Skautai susitinka kas savaitiniuose užsiėmimuose – sueigose, keliauja į žygius ir stovyklas, dalyvauja įvairiuose krašto ar organizacijos rengiamuose konkursuose bei renginiuose. Visas šias veiklas organizuoja skautijos savanoriai, remdamiesi pasaulyje gerai žinomais skautiškais metodais.</a:t>
              </a:r>
            </a:p>
          </p:txBody>
        </p:sp>
      </p:gr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6320" t="6866" r="11515" b="0"/>
          <a:stretch>
            <a:fillRect/>
          </a:stretch>
        </p:blipFill>
        <p:spPr>
          <a:xfrm>
            <a:off x="0" y="0"/>
            <a:ext cx="9753600" cy="7315200"/>
          </a:xfrm>
          <a:prstGeom prst="rect">
            <a:avLst/>
          </a:prstGeom>
        </p:spPr>
      </p:pic>
      <p:pic>
        <p:nvPicPr>
          <p:cNvPr name="Picture 3" id="3"/>
          <p:cNvPicPr>
            <a:picLocks noChangeAspect="true"/>
          </p:cNvPicPr>
          <p:nvPr/>
        </p:nvPicPr>
        <p:blipFill>
          <a:blip r:embed="rId3">
            <a:alphaModFix amt="8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5400000">
            <a:off x="1558426" y="2943257"/>
            <a:ext cx="2379156" cy="5496007"/>
          </a:xfrm>
          <a:prstGeom prst="rect">
            <a:avLst/>
          </a:prstGeom>
        </p:spPr>
      </p:pic>
      <p:sp>
        <p:nvSpPr>
          <p:cNvPr name="TextBox 4" id="4"/>
          <p:cNvSpPr txBox="true"/>
          <p:nvPr/>
        </p:nvSpPr>
        <p:spPr>
          <a:xfrm rot="0">
            <a:off x="162379" y="4868986"/>
            <a:ext cx="5659655" cy="1714694"/>
          </a:xfrm>
          <a:prstGeom prst="rect">
            <a:avLst/>
          </a:prstGeom>
        </p:spPr>
        <p:txBody>
          <a:bodyPr anchor="t" rtlCol="false" tIns="0" lIns="0" bIns="0" rIns="0">
            <a:spAutoFit/>
          </a:bodyPr>
          <a:lstStyle/>
          <a:p>
            <a:pPr>
              <a:lnSpc>
                <a:spcPts val="4514"/>
              </a:lnSpc>
            </a:pPr>
            <a:r>
              <a:rPr lang="en-US" sz="3826" spc="344">
                <a:solidFill>
                  <a:srgbClr val="FFFFFF"/>
                </a:solidFill>
                <a:latin typeface="League Spartan Bold"/>
              </a:rPr>
              <a:t>ATSTOVAVIMAS</a:t>
            </a:r>
          </a:p>
          <a:p>
            <a:pPr>
              <a:lnSpc>
                <a:spcPts val="4514"/>
              </a:lnSpc>
            </a:pPr>
          </a:p>
          <a:p>
            <a:pPr>
              <a:lnSpc>
                <a:spcPts val="4514"/>
              </a:lnSpc>
            </a:pPr>
            <a:r>
              <a:rPr lang="en-US" sz="3826" spc="344">
                <a:solidFill>
                  <a:srgbClr val="FFFFFF"/>
                </a:solidFill>
                <a:latin typeface="League Spartan Bold"/>
              </a:rPr>
              <a:t>LIJOT</a:t>
            </a:r>
          </a:p>
        </p:txBody>
      </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30646" r="0" b="13103"/>
          <a:stretch>
            <a:fillRect/>
          </a:stretch>
        </p:blipFill>
        <p:spPr>
          <a:xfrm>
            <a:off x="0" y="0"/>
            <a:ext cx="9753600" cy="7315200"/>
          </a:xfrm>
          <a:prstGeom prst="rect">
            <a:avLst/>
          </a:prstGeom>
        </p:spPr>
      </p:pic>
      <p:pic>
        <p:nvPicPr>
          <p:cNvPr name="Picture 3" id="3"/>
          <p:cNvPicPr>
            <a:picLocks noChangeAspect="true"/>
          </p:cNvPicPr>
          <p:nvPr/>
        </p:nvPicPr>
        <p:blipFill>
          <a:blip r:embed="rId3">
            <a:alphaModFix amt="8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5400000">
            <a:off x="1558426" y="2943257"/>
            <a:ext cx="2379156" cy="5496007"/>
          </a:xfrm>
          <a:prstGeom prst="rect">
            <a:avLst/>
          </a:prstGeom>
        </p:spPr>
      </p:pic>
      <p:sp>
        <p:nvSpPr>
          <p:cNvPr name="TextBox 4" id="4"/>
          <p:cNvSpPr txBox="true"/>
          <p:nvPr/>
        </p:nvSpPr>
        <p:spPr>
          <a:xfrm rot="0">
            <a:off x="162379" y="4868986"/>
            <a:ext cx="5659655" cy="1714694"/>
          </a:xfrm>
          <a:prstGeom prst="rect">
            <a:avLst/>
          </a:prstGeom>
        </p:spPr>
        <p:txBody>
          <a:bodyPr anchor="t" rtlCol="false" tIns="0" lIns="0" bIns="0" rIns="0">
            <a:spAutoFit/>
          </a:bodyPr>
          <a:lstStyle/>
          <a:p>
            <a:pPr>
              <a:lnSpc>
                <a:spcPts val="4514"/>
              </a:lnSpc>
            </a:pPr>
            <a:r>
              <a:rPr lang="en-US" sz="3826" spc="344">
                <a:solidFill>
                  <a:srgbClr val="FFFFFF"/>
                </a:solidFill>
                <a:latin typeface="League Spartan Bold"/>
              </a:rPr>
              <a:t>ATSTOVAVIMAS</a:t>
            </a:r>
          </a:p>
          <a:p>
            <a:pPr>
              <a:lnSpc>
                <a:spcPts val="4514"/>
              </a:lnSpc>
            </a:pPr>
          </a:p>
          <a:p>
            <a:pPr>
              <a:lnSpc>
                <a:spcPts val="4514"/>
              </a:lnSpc>
            </a:pPr>
            <a:r>
              <a:rPr lang="en-US" sz="3826" spc="344">
                <a:solidFill>
                  <a:srgbClr val="FFFFFF"/>
                </a:solidFill>
                <a:latin typeface="League Spartan Bold"/>
              </a:rPr>
              <a:t>SUSITIKIMAI</a:t>
            </a:r>
          </a:p>
        </p:txBody>
      </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5555" t="0" r="5555" b="0"/>
          <a:stretch>
            <a:fillRect/>
          </a:stretch>
        </p:blipFill>
        <p:spPr>
          <a:xfrm>
            <a:off x="0" y="0"/>
            <a:ext cx="9753600" cy="7315200"/>
          </a:xfrm>
          <a:prstGeom prst="rect">
            <a:avLst/>
          </a:prstGeom>
        </p:spPr>
      </p:pic>
      <p:pic>
        <p:nvPicPr>
          <p:cNvPr name="Picture 3" id="3"/>
          <p:cNvPicPr>
            <a:picLocks noChangeAspect="true"/>
          </p:cNvPicPr>
          <p:nvPr/>
        </p:nvPicPr>
        <p:blipFill>
          <a:blip r:embed="rId3">
            <a:alphaModFix amt="8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5400000">
            <a:off x="1558426" y="2943257"/>
            <a:ext cx="2379156" cy="5496007"/>
          </a:xfrm>
          <a:prstGeom prst="rect">
            <a:avLst/>
          </a:prstGeom>
        </p:spPr>
      </p:pic>
      <p:sp>
        <p:nvSpPr>
          <p:cNvPr name="TextBox 4" id="4"/>
          <p:cNvSpPr txBox="true"/>
          <p:nvPr/>
        </p:nvSpPr>
        <p:spPr>
          <a:xfrm rot="0">
            <a:off x="162379" y="4868986"/>
            <a:ext cx="5659655" cy="1714694"/>
          </a:xfrm>
          <a:prstGeom prst="rect">
            <a:avLst/>
          </a:prstGeom>
        </p:spPr>
        <p:txBody>
          <a:bodyPr anchor="t" rtlCol="false" tIns="0" lIns="0" bIns="0" rIns="0">
            <a:spAutoFit/>
          </a:bodyPr>
          <a:lstStyle/>
          <a:p>
            <a:pPr>
              <a:lnSpc>
                <a:spcPts val="4514"/>
              </a:lnSpc>
            </a:pPr>
            <a:r>
              <a:rPr lang="en-US" sz="3826" spc="344">
                <a:solidFill>
                  <a:srgbClr val="FFFFFF"/>
                </a:solidFill>
                <a:latin typeface="League Spartan Bold"/>
              </a:rPr>
              <a:t>ATSTOVAVIMAS</a:t>
            </a:r>
          </a:p>
          <a:p>
            <a:pPr>
              <a:lnSpc>
                <a:spcPts val="4514"/>
              </a:lnSpc>
            </a:pPr>
          </a:p>
          <a:p>
            <a:pPr>
              <a:lnSpc>
                <a:spcPts val="4514"/>
              </a:lnSpc>
            </a:pPr>
            <a:r>
              <a:rPr lang="en-US" sz="3826" spc="344">
                <a:solidFill>
                  <a:srgbClr val="FFFFFF"/>
                </a:solidFill>
                <a:latin typeface="League Spartan Bold"/>
              </a:rPr>
              <a:t>SUSITIKIMAI</a:t>
            </a:r>
          </a:p>
        </p:txBody>
      </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5555" t="0" r="5555" b="0"/>
          <a:stretch>
            <a:fillRect/>
          </a:stretch>
        </p:blipFill>
        <p:spPr>
          <a:xfrm>
            <a:off x="0" y="0"/>
            <a:ext cx="9753600" cy="7315200"/>
          </a:xfrm>
          <a:prstGeom prst="rect">
            <a:avLst/>
          </a:prstGeom>
        </p:spPr>
      </p:pic>
      <p:pic>
        <p:nvPicPr>
          <p:cNvPr name="Picture 3" id="3"/>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5400000">
            <a:off x="1558426" y="2943257"/>
            <a:ext cx="2379156" cy="5496007"/>
          </a:xfrm>
          <a:prstGeom prst="rect">
            <a:avLst/>
          </a:prstGeom>
        </p:spPr>
      </p:pic>
      <p:sp>
        <p:nvSpPr>
          <p:cNvPr name="TextBox 4" id="4"/>
          <p:cNvSpPr txBox="true"/>
          <p:nvPr/>
        </p:nvSpPr>
        <p:spPr>
          <a:xfrm rot="0">
            <a:off x="162379" y="5124427"/>
            <a:ext cx="5659655" cy="1143194"/>
          </a:xfrm>
          <a:prstGeom prst="rect">
            <a:avLst/>
          </a:prstGeom>
        </p:spPr>
        <p:txBody>
          <a:bodyPr anchor="t" rtlCol="false" tIns="0" lIns="0" bIns="0" rIns="0">
            <a:spAutoFit/>
          </a:bodyPr>
          <a:lstStyle/>
          <a:p>
            <a:pPr>
              <a:lnSpc>
                <a:spcPts val="4514"/>
              </a:lnSpc>
            </a:pPr>
            <a:r>
              <a:rPr lang="en-US" sz="3826" spc="344">
                <a:solidFill>
                  <a:srgbClr val="FFFFFF"/>
                </a:solidFill>
                <a:latin typeface="League Spartan"/>
              </a:rPr>
              <a:t>TARPTAUTINIS ATSTOVAVIMAS</a:t>
            </a:r>
          </a:p>
        </p:txBody>
      </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5555" t="0" r="5555" b="0"/>
          <a:stretch>
            <a:fillRect/>
          </a:stretch>
        </p:blipFill>
        <p:spPr>
          <a:xfrm>
            <a:off x="0" y="0"/>
            <a:ext cx="9753600" cy="7315200"/>
          </a:xfrm>
          <a:prstGeom prst="rect">
            <a:avLst/>
          </a:prstGeom>
        </p:spPr>
      </p:pic>
      <p:pic>
        <p:nvPicPr>
          <p:cNvPr name="Picture 3" id="3"/>
          <p:cNvPicPr>
            <a:picLocks noChangeAspect="true"/>
          </p:cNvPicPr>
          <p:nvPr/>
        </p:nvPicPr>
        <p:blipFill>
          <a:blip r:embed="rId3">
            <a:alphaModFix amt="8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5400000">
            <a:off x="1558426" y="2943257"/>
            <a:ext cx="2379156" cy="5496007"/>
          </a:xfrm>
          <a:prstGeom prst="rect">
            <a:avLst/>
          </a:prstGeom>
        </p:spPr>
      </p:pic>
      <p:sp>
        <p:nvSpPr>
          <p:cNvPr name="TextBox 4" id="4"/>
          <p:cNvSpPr txBox="true"/>
          <p:nvPr/>
        </p:nvSpPr>
        <p:spPr>
          <a:xfrm rot="0">
            <a:off x="162379" y="5124427"/>
            <a:ext cx="5659655" cy="1143194"/>
          </a:xfrm>
          <a:prstGeom prst="rect">
            <a:avLst/>
          </a:prstGeom>
        </p:spPr>
        <p:txBody>
          <a:bodyPr anchor="t" rtlCol="false" tIns="0" lIns="0" bIns="0" rIns="0">
            <a:spAutoFit/>
          </a:bodyPr>
          <a:lstStyle/>
          <a:p>
            <a:pPr>
              <a:lnSpc>
                <a:spcPts val="4514"/>
              </a:lnSpc>
            </a:pPr>
            <a:r>
              <a:rPr lang="en-US" sz="3826" spc="344">
                <a:solidFill>
                  <a:srgbClr val="FFFFFF"/>
                </a:solidFill>
                <a:latin typeface="League Spartan"/>
              </a:rPr>
              <a:t>TARPTAUTINIS ATSTOVAVIMAS</a:t>
            </a:r>
          </a:p>
        </p:txBody>
      </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0" r="0" b="0"/>
          <a:stretch>
            <a:fillRect/>
          </a:stretch>
        </p:blipFill>
        <p:spPr>
          <a:xfrm>
            <a:off x="0" y="0"/>
            <a:ext cx="9753600" cy="7315200"/>
          </a:xfrm>
          <a:prstGeom prst="rect">
            <a:avLst/>
          </a:prstGeom>
        </p:spPr>
      </p:pic>
      <p:pic>
        <p:nvPicPr>
          <p:cNvPr name="Picture 3" id="3"/>
          <p:cNvPicPr>
            <a:picLocks noChangeAspect="true"/>
          </p:cNvPicPr>
          <p:nvPr/>
        </p:nvPicPr>
        <p:blipFill>
          <a:blip r:embed="rId3">
            <a:alphaModFix amt="8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5400000">
            <a:off x="1558426" y="2943257"/>
            <a:ext cx="2379156" cy="5496007"/>
          </a:xfrm>
          <a:prstGeom prst="rect">
            <a:avLst/>
          </a:prstGeom>
        </p:spPr>
      </p:pic>
      <p:sp>
        <p:nvSpPr>
          <p:cNvPr name="TextBox 4" id="4"/>
          <p:cNvSpPr txBox="true"/>
          <p:nvPr/>
        </p:nvSpPr>
        <p:spPr>
          <a:xfrm rot="0">
            <a:off x="162379" y="5124427"/>
            <a:ext cx="5659655" cy="1143194"/>
          </a:xfrm>
          <a:prstGeom prst="rect">
            <a:avLst/>
          </a:prstGeom>
        </p:spPr>
        <p:txBody>
          <a:bodyPr anchor="t" rtlCol="false" tIns="0" lIns="0" bIns="0" rIns="0">
            <a:spAutoFit/>
          </a:bodyPr>
          <a:lstStyle/>
          <a:p>
            <a:pPr>
              <a:lnSpc>
                <a:spcPts val="4514"/>
              </a:lnSpc>
            </a:pPr>
            <a:r>
              <a:rPr lang="en-US" sz="3826" spc="344">
                <a:solidFill>
                  <a:srgbClr val="FFFFFF"/>
                </a:solidFill>
                <a:latin typeface="League Spartan"/>
              </a:rPr>
              <a:t>PROJEKTAS SU UNICEF IR WOSM</a:t>
            </a:r>
          </a:p>
        </p:txBody>
      </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0" r="0" b="0"/>
          <a:stretch>
            <a:fillRect/>
          </a:stretch>
        </p:blipFill>
        <p:spPr>
          <a:xfrm>
            <a:off x="0" y="0"/>
            <a:ext cx="9753600" cy="7315200"/>
          </a:xfrm>
          <a:prstGeom prst="rect">
            <a:avLst/>
          </a:prstGeom>
        </p:spPr>
      </p:pic>
      <p:pic>
        <p:nvPicPr>
          <p:cNvPr name="Picture 3" id="3"/>
          <p:cNvPicPr>
            <a:picLocks noChangeAspect="true"/>
          </p:cNvPicPr>
          <p:nvPr/>
        </p:nvPicPr>
        <p:blipFill>
          <a:blip r:embed="rId3">
            <a:alphaModFix amt="8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0" r="0" b="0"/>
          <a:stretch>
            <a:fillRect/>
          </a:stretch>
        </p:blipFill>
        <p:spPr>
          <a:xfrm flipH="false" flipV="false" rot="-5400000">
            <a:off x="1558426" y="2943257"/>
            <a:ext cx="2379156" cy="5496007"/>
          </a:xfrm>
          <a:prstGeom prst="rect">
            <a:avLst/>
          </a:prstGeom>
        </p:spPr>
      </p:pic>
      <p:sp>
        <p:nvSpPr>
          <p:cNvPr name="TextBox 4" id="4"/>
          <p:cNvSpPr txBox="true"/>
          <p:nvPr/>
        </p:nvSpPr>
        <p:spPr>
          <a:xfrm rot="0">
            <a:off x="162379" y="5124427"/>
            <a:ext cx="5659655" cy="1143194"/>
          </a:xfrm>
          <a:prstGeom prst="rect">
            <a:avLst/>
          </a:prstGeom>
        </p:spPr>
        <p:txBody>
          <a:bodyPr anchor="t" rtlCol="false" tIns="0" lIns="0" bIns="0" rIns="0">
            <a:spAutoFit/>
          </a:bodyPr>
          <a:lstStyle/>
          <a:p>
            <a:pPr>
              <a:lnSpc>
                <a:spcPts val="4514"/>
              </a:lnSpc>
            </a:pPr>
            <a:r>
              <a:rPr lang="en-US" sz="3826" spc="344">
                <a:solidFill>
                  <a:srgbClr val="FFFFFF"/>
                </a:solidFill>
                <a:latin typeface="League Spartan"/>
              </a:rPr>
              <a:t>PROJEKTAS SU UNICEF IR WOSM</a:t>
            </a:r>
          </a:p>
        </p:txBody>
      </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bg>
      <p:bgPr>
        <a:solidFill>
          <a:srgbClr val="F5FFE5"/>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590349" y="2181726"/>
            <a:ext cx="4208191" cy="5402237"/>
          </a:xfrm>
          <a:prstGeom prst="rect">
            <a:avLst/>
          </a:prstGeom>
        </p:spPr>
      </p:pic>
      <p:grpSp>
        <p:nvGrpSpPr>
          <p:cNvPr name="Group 3" id="3"/>
          <p:cNvGrpSpPr/>
          <p:nvPr/>
        </p:nvGrpSpPr>
        <p:grpSpPr>
          <a:xfrm rot="0">
            <a:off x="782855" y="2794433"/>
            <a:ext cx="3829050" cy="3955842"/>
            <a:chOff x="0" y="0"/>
            <a:chExt cx="5105400" cy="5274456"/>
          </a:xfrm>
        </p:grpSpPr>
        <p:sp>
          <p:nvSpPr>
            <p:cNvPr name="TextBox 4" id="4"/>
            <p:cNvSpPr txBox="true"/>
            <p:nvPr/>
          </p:nvSpPr>
          <p:spPr>
            <a:xfrm rot="0">
              <a:off x="17112" y="0"/>
              <a:ext cx="5082139" cy="1101584"/>
            </a:xfrm>
            <a:prstGeom prst="rect">
              <a:avLst/>
            </a:prstGeom>
          </p:spPr>
          <p:txBody>
            <a:bodyPr anchor="t" rtlCol="false" tIns="0" lIns="0" bIns="0" rIns="0">
              <a:spAutoFit/>
            </a:bodyPr>
            <a:lstStyle/>
            <a:p>
              <a:pPr algn="ctr">
                <a:lnSpc>
                  <a:spcPts val="3269"/>
                </a:lnSpc>
              </a:pPr>
              <a:r>
                <a:rPr lang="en-US" sz="2770" spc="249">
                  <a:solidFill>
                    <a:srgbClr val="FFFFFF"/>
                  </a:solidFill>
                  <a:latin typeface="League Spartan Bold"/>
                </a:rPr>
                <a:t>VAIKAMS  IR JAUNIMUI</a:t>
              </a:r>
            </a:p>
          </p:txBody>
        </p:sp>
        <p:sp>
          <p:nvSpPr>
            <p:cNvPr name="TextBox 5" id="5"/>
            <p:cNvSpPr txBox="true"/>
            <p:nvPr/>
          </p:nvSpPr>
          <p:spPr>
            <a:xfrm rot="0">
              <a:off x="0" y="1638997"/>
              <a:ext cx="5105400" cy="3635459"/>
            </a:xfrm>
            <a:prstGeom prst="rect">
              <a:avLst/>
            </a:prstGeom>
          </p:spPr>
          <p:txBody>
            <a:bodyPr anchor="t" rtlCol="false" tIns="0" lIns="0" bIns="0" rIns="0">
              <a:spAutoFit/>
            </a:bodyPr>
            <a:lstStyle/>
            <a:p>
              <a:pPr algn="ctr">
                <a:lnSpc>
                  <a:spcPts val="2405"/>
                </a:lnSpc>
              </a:pPr>
              <a:r>
                <a:rPr lang="en-US" sz="1614" spc="80">
                  <a:solidFill>
                    <a:srgbClr val="F5FFE5"/>
                  </a:solidFill>
                  <a:latin typeface="Lato"/>
                </a:rPr>
                <a:t>Tai puiki vieta tobulėti ir išbandyti naujus dalykus. Skautų rate savo nišą atras kiekvienas, o bendrystė ir pozityvi aplinka skatina saviugdą. </a:t>
              </a:r>
            </a:p>
            <a:p>
              <a:pPr algn="ctr">
                <a:lnSpc>
                  <a:spcPts val="2405"/>
                </a:lnSpc>
              </a:pPr>
              <a:r>
                <a:rPr lang="en-US" sz="1614" spc="80">
                  <a:solidFill>
                    <a:srgbClr val="F5FFE5"/>
                  </a:solidFill>
                  <a:latin typeface="Lato"/>
                </a:rPr>
                <a:t>Lietuvos skautijoje suteikiamos galimybės susipažinti su užsienio skautais, prisidėti prie pilietinio neformalaus ugdymo - čia mes mokomės per praktiką.</a:t>
              </a:r>
            </a:p>
          </p:txBody>
        </p:sp>
      </p:grpSp>
      <p:pic>
        <p:nvPicPr>
          <p:cNvPr name="Picture 6" id="6"/>
          <p:cNvPicPr>
            <a:picLocks noChangeAspect="true"/>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10783" t="0" r="17759" b="0"/>
          <a:stretch>
            <a:fillRect/>
          </a:stretch>
        </p:blipFill>
        <p:spPr>
          <a:xfrm flipH="false" flipV="false" rot="0">
            <a:off x="4966636" y="-256674"/>
            <a:ext cx="4361210" cy="6103210"/>
          </a:xfrm>
          <a:prstGeom prst="rect">
            <a:avLst/>
          </a:prstGeom>
        </p:spPr>
      </p:pic>
      <p:grpSp>
        <p:nvGrpSpPr>
          <p:cNvPr name="Group 7" id="7"/>
          <p:cNvGrpSpPr/>
          <p:nvPr/>
        </p:nvGrpSpPr>
        <p:grpSpPr>
          <a:xfrm rot="0">
            <a:off x="5213666" y="307972"/>
            <a:ext cx="3867150" cy="5365916"/>
            <a:chOff x="0" y="0"/>
            <a:chExt cx="5156200" cy="7154555"/>
          </a:xfrm>
        </p:grpSpPr>
        <p:sp>
          <p:nvSpPr>
            <p:cNvPr name="TextBox 8" id="8"/>
            <p:cNvSpPr txBox="true"/>
            <p:nvPr/>
          </p:nvSpPr>
          <p:spPr>
            <a:xfrm rot="0">
              <a:off x="34223" y="0"/>
              <a:ext cx="5118100" cy="555484"/>
            </a:xfrm>
            <a:prstGeom prst="rect">
              <a:avLst/>
            </a:prstGeom>
          </p:spPr>
          <p:txBody>
            <a:bodyPr anchor="t" rtlCol="false" tIns="0" lIns="0" bIns="0" rIns="0">
              <a:spAutoFit/>
            </a:bodyPr>
            <a:lstStyle/>
            <a:p>
              <a:pPr algn="ctr">
                <a:lnSpc>
                  <a:spcPts val="3269"/>
                </a:lnSpc>
              </a:pPr>
              <a:r>
                <a:rPr lang="en-US" sz="2770" spc="249">
                  <a:solidFill>
                    <a:srgbClr val="F5FFE5"/>
                  </a:solidFill>
                  <a:latin typeface="League Spartan Bold"/>
                </a:rPr>
                <a:t>SUAUGUSIEMS</a:t>
              </a:r>
            </a:p>
          </p:txBody>
        </p:sp>
        <p:sp>
          <p:nvSpPr>
            <p:cNvPr name="TextBox 9" id="9"/>
            <p:cNvSpPr txBox="true"/>
            <p:nvPr/>
          </p:nvSpPr>
          <p:spPr>
            <a:xfrm rot="0">
              <a:off x="0" y="1085310"/>
              <a:ext cx="5156200" cy="6069244"/>
            </a:xfrm>
            <a:prstGeom prst="rect">
              <a:avLst/>
            </a:prstGeom>
          </p:spPr>
          <p:txBody>
            <a:bodyPr anchor="t" rtlCol="false" tIns="0" lIns="0" bIns="0" rIns="0">
              <a:spAutoFit/>
            </a:bodyPr>
            <a:lstStyle/>
            <a:p>
              <a:pPr algn="ctr">
                <a:lnSpc>
                  <a:spcPts val="2256"/>
                </a:lnSpc>
              </a:pPr>
              <a:r>
                <a:rPr lang="en-US" sz="1514" spc="75">
                  <a:solidFill>
                    <a:srgbClr val="FFFFFF"/>
                  </a:solidFill>
                  <a:latin typeface="Lato"/>
                </a:rPr>
                <a:t>Lietuvos skautijoje veikia ir savanoriška veikla užsiima 700 suaugusių skautų, kurie kiekvieną dieną čia įgytas žinias pritaiko ir praktikoje. Kviečiame ir tave tapti skautiškos šeimos dalimi!</a:t>
              </a:r>
            </a:p>
            <a:p>
              <a:pPr algn="ctr">
                <a:lnSpc>
                  <a:spcPts val="2256"/>
                </a:lnSpc>
              </a:pPr>
              <a:r>
                <a:rPr lang="en-US" sz="1514" spc="75">
                  <a:solidFill>
                    <a:srgbClr val="FFFFFF"/>
                  </a:solidFill>
                  <a:latin typeface="Lato"/>
                </a:rPr>
                <a:t>Skautuose vaikai ir suaugę bendradarbiauja išvien, taip padėdami vieni kitiems, leisdami pažvelgti į dalykus kitu kampu ir, svarbiausia, mokydamiesi kartu. Kiekviena amžiaus kategorija turi savo programą, sukurtą remiantis skautišku metodu, taip pat savanoriškai prisideda prie renginių vykdymo, todėl net ir suaugę žmonės skautuose atranda nuotykius!</a:t>
              </a:r>
            </a:p>
            <a:p>
              <a:pPr algn="ctr">
                <a:lnSpc>
                  <a:spcPts val="2256"/>
                </a:lnSpc>
              </a:pPr>
            </a:p>
          </p:txBody>
        </p:sp>
      </p:grpSp>
    </p:spTree>
  </p:cSld>
  <p:clrMapOvr>
    <a:masterClrMapping/>
  </p:clrMapOvr>
</p:sld>
</file>

<file path=ppt/slides/slide3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5555" t="0" r="5555" b="0"/>
          <a:stretch>
            <a:fillRect/>
          </a:stretch>
        </p:blipFill>
        <p:spPr>
          <a:xfrm>
            <a:off x="0" y="0"/>
            <a:ext cx="9753600" cy="7315200"/>
          </a:xfrm>
          <a:prstGeom prst="rect">
            <a:avLst/>
          </a:prstGeom>
        </p:spPr>
      </p:pic>
      <p:pic>
        <p:nvPicPr>
          <p:cNvPr name="Picture 3" id="3"/>
          <p:cNvPicPr>
            <a:picLocks noChangeAspect="true"/>
          </p:cNvPicPr>
          <p:nvPr/>
        </p:nvPicPr>
        <p:blipFill>
          <a:blip r:embed="rId3">
            <a:alphaModFix amt="8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17058" r="42683" b="14596"/>
          <a:stretch>
            <a:fillRect/>
          </a:stretch>
        </p:blipFill>
        <p:spPr>
          <a:xfrm flipH="false" flipV="false" rot="0">
            <a:off x="0" y="404606"/>
            <a:ext cx="5456195" cy="6505988"/>
          </a:xfrm>
          <a:prstGeom prst="rect">
            <a:avLst/>
          </a:prstGeom>
        </p:spPr>
      </p:pic>
      <p:sp>
        <p:nvSpPr>
          <p:cNvPr name="TextBox 4" id="4"/>
          <p:cNvSpPr txBox="true"/>
          <p:nvPr/>
        </p:nvSpPr>
        <p:spPr>
          <a:xfrm rot="0">
            <a:off x="1918078" y="2214053"/>
            <a:ext cx="3895725" cy="4178364"/>
          </a:xfrm>
          <a:prstGeom prst="rect">
            <a:avLst/>
          </a:prstGeom>
        </p:spPr>
        <p:txBody>
          <a:bodyPr anchor="t" rtlCol="false" tIns="0" lIns="0" bIns="0" rIns="0">
            <a:spAutoFit/>
          </a:bodyPr>
          <a:lstStyle/>
          <a:p>
            <a:pPr>
              <a:lnSpc>
                <a:spcPts val="3697"/>
              </a:lnSpc>
            </a:pPr>
            <a:r>
              <a:rPr lang="en-US" sz="2311" spc="115">
                <a:solidFill>
                  <a:srgbClr val="F5FFE5"/>
                </a:solidFill>
                <a:latin typeface="Lato"/>
              </a:rPr>
              <a:t>www.skautai.lt</a:t>
            </a:r>
          </a:p>
          <a:p>
            <a:pPr>
              <a:lnSpc>
                <a:spcPts val="3697"/>
              </a:lnSpc>
            </a:pPr>
          </a:p>
          <a:p>
            <a:pPr>
              <a:lnSpc>
                <a:spcPts val="3697"/>
              </a:lnSpc>
            </a:pPr>
            <a:r>
              <a:rPr lang="en-US" sz="2311" spc="115">
                <a:solidFill>
                  <a:srgbClr val="F5FFE5"/>
                </a:solidFill>
                <a:latin typeface="Lato"/>
              </a:rPr>
              <a:t>Lietuvos skautija</a:t>
            </a:r>
          </a:p>
          <a:p>
            <a:pPr>
              <a:lnSpc>
                <a:spcPts val="3697"/>
              </a:lnSpc>
            </a:pPr>
          </a:p>
          <a:p>
            <a:pPr>
              <a:lnSpc>
                <a:spcPts val="3697"/>
              </a:lnSpc>
            </a:pPr>
            <a:r>
              <a:rPr lang="en-US" sz="2311" spc="115">
                <a:solidFill>
                  <a:srgbClr val="F5FFE5"/>
                </a:solidFill>
                <a:latin typeface="Lato"/>
              </a:rPr>
              <a:t>Lietuvos skautija</a:t>
            </a:r>
          </a:p>
          <a:p>
            <a:pPr>
              <a:lnSpc>
                <a:spcPts val="3697"/>
              </a:lnSpc>
            </a:pPr>
          </a:p>
          <a:p>
            <a:pPr>
              <a:lnSpc>
                <a:spcPts val="3697"/>
              </a:lnSpc>
            </a:pPr>
            <a:r>
              <a:rPr lang="en-US" sz="2311" spc="115">
                <a:solidFill>
                  <a:srgbClr val="F5FFE5"/>
                </a:solidFill>
                <a:latin typeface="Lato"/>
              </a:rPr>
              <a:t>Lietuvos skautija</a:t>
            </a:r>
          </a:p>
          <a:p>
            <a:pPr>
              <a:lnSpc>
                <a:spcPts val="3697"/>
              </a:lnSpc>
            </a:pPr>
          </a:p>
          <a:p>
            <a:pPr>
              <a:lnSpc>
                <a:spcPts val="3697"/>
              </a:lnSpc>
            </a:pPr>
            <a:r>
              <a:rPr lang="en-US" sz="2311" spc="115">
                <a:solidFill>
                  <a:srgbClr val="F5FFE5"/>
                </a:solidFill>
                <a:latin typeface="Lato"/>
              </a:rPr>
              <a:t>Lietuvos skautija</a:t>
            </a:r>
          </a:p>
        </p:txBody>
      </p:sp>
      <p:pic>
        <p:nvPicPr>
          <p:cNvPr name="Picture 5" id="5"/>
          <p:cNvPicPr>
            <a:picLocks noChangeAspect="true"/>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l="0" t="0" r="0" b="0"/>
          <a:stretch>
            <a:fillRect/>
          </a:stretch>
        </p:blipFill>
        <p:spPr>
          <a:xfrm flipH="false" flipV="false" rot="0">
            <a:off x="907504" y="2309303"/>
            <a:ext cx="451303" cy="451303"/>
          </a:xfrm>
          <a:prstGeom prst="rect">
            <a:avLst/>
          </a:prstGeom>
        </p:spPr>
      </p:pic>
      <p:pic>
        <p:nvPicPr>
          <p:cNvPr name="Picture 6" id="6"/>
          <p:cNvPicPr>
            <a:picLocks noChangeAspect="true"/>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0" t="0" r="0" b="0"/>
          <a:stretch>
            <a:fillRect/>
          </a:stretch>
        </p:blipFill>
        <p:spPr>
          <a:xfrm flipH="false" flipV="false" rot="0">
            <a:off x="907504" y="3206297"/>
            <a:ext cx="451303" cy="451303"/>
          </a:xfrm>
          <a:prstGeom prst="rect">
            <a:avLst/>
          </a:prstGeom>
        </p:spPr>
      </p:pic>
      <p:pic>
        <p:nvPicPr>
          <p:cNvPr name="Picture 7" id="7"/>
          <p:cNvPicPr>
            <a:picLocks noChangeAspect="true"/>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l="0" t="0" r="0" b="0"/>
          <a:stretch>
            <a:fillRect/>
          </a:stretch>
        </p:blipFill>
        <p:spPr>
          <a:xfrm flipH="false" flipV="false" rot="0">
            <a:off x="907504" y="4125209"/>
            <a:ext cx="451303" cy="451303"/>
          </a:xfrm>
          <a:prstGeom prst="rect">
            <a:avLst/>
          </a:prstGeom>
        </p:spPr>
      </p:pic>
      <p:pic>
        <p:nvPicPr>
          <p:cNvPr name="Picture 8" id="8"/>
          <p:cNvPicPr>
            <a:picLocks noChangeAspect="true"/>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0" t="0" r="0" b="0"/>
          <a:stretch>
            <a:fillRect/>
          </a:stretch>
        </p:blipFill>
        <p:spPr>
          <a:xfrm flipH="false" flipV="false" rot="0">
            <a:off x="907504" y="5043237"/>
            <a:ext cx="451303" cy="451303"/>
          </a:xfrm>
          <a:prstGeom prst="rect">
            <a:avLst/>
          </a:prstGeom>
        </p:spPr>
      </p:pic>
      <p:pic>
        <p:nvPicPr>
          <p:cNvPr name="Picture 9" id="9"/>
          <p:cNvPicPr>
            <a:picLocks noChangeAspect="true"/>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0" t="0" r="0" b="0"/>
          <a:stretch>
            <a:fillRect/>
          </a:stretch>
        </p:blipFill>
        <p:spPr>
          <a:xfrm flipH="false" flipV="false" rot="0">
            <a:off x="907504" y="5961265"/>
            <a:ext cx="513922" cy="513922"/>
          </a:xfrm>
          <a:prstGeom prst="rect">
            <a:avLst/>
          </a:prstGeom>
        </p:spPr>
      </p:pic>
      <p:sp>
        <p:nvSpPr>
          <p:cNvPr name="TextBox 10" id="10"/>
          <p:cNvSpPr txBox="true"/>
          <p:nvPr/>
        </p:nvSpPr>
        <p:spPr>
          <a:xfrm rot="0">
            <a:off x="393582" y="902703"/>
            <a:ext cx="5420221" cy="1066476"/>
          </a:xfrm>
          <a:prstGeom prst="rect">
            <a:avLst/>
          </a:prstGeom>
        </p:spPr>
        <p:txBody>
          <a:bodyPr anchor="t" rtlCol="false" tIns="0" lIns="0" bIns="0" rIns="0">
            <a:spAutoFit/>
          </a:bodyPr>
          <a:lstStyle/>
          <a:p>
            <a:pPr>
              <a:lnSpc>
                <a:spcPts val="4274"/>
              </a:lnSpc>
            </a:pPr>
            <a:r>
              <a:rPr lang="en-US" sz="3622" spc="326">
                <a:solidFill>
                  <a:srgbClr val="FFFFFF"/>
                </a:solidFill>
                <a:latin typeface="League Spartan"/>
              </a:rPr>
              <a:t>DAUGIAU INFORMACIJOS</a:t>
            </a:r>
          </a:p>
        </p:txBody>
      </p:sp>
    </p:spTree>
  </p:cSld>
  <p:clrMapOvr>
    <a:masterClrMapping/>
  </p:clrMapOvr>
</p:sld>
</file>

<file path=ppt/slides/slide3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0" r="0" b="0"/>
          <a:stretch>
            <a:fillRect/>
          </a:stretch>
        </p:blipFill>
        <p:spPr>
          <a:xfrm flipH="false" flipV="false" rot="0">
            <a:off x="1387672" y="2318647"/>
            <a:ext cx="6978256" cy="2677906"/>
          </a:xfrm>
          <a:prstGeom prst="rect">
            <a:avLst/>
          </a:prstGeom>
        </p:spPr>
      </p:pic>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5625" t="0" r="5625" b="0"/>
          <a:stretch>
            <a:fillRect/>
          </a:stretch>
        </p:blipFill>
        <p:spPr>
          <a:xfrm>
            <a:off x="0" y="0"/>
            <a:ext cx="9753600" cy="7315200"/>
          </a:xfrm>
          <a:prstGeom prst="rect">
            <a:avLst/>
          </a:prstGeom>
        </p:spPr>
      </p:pic>
      <p:grpSp>
        <p:nvGrpSpPr>
          <p:cNvPr name="Group 3" id="3"/>
          <p:cNvGrpSpPr/>
          <p:nvPr/>
        </p:nvGrpSpPr>
        <p:grpSpPr>
          <a:xfrm rot="0">
            <a:off x="19320" y="2560320"/>
            <a:ext cx="5974080" cy="2194560"/>
            <a:chOff x="0" y="0"/>
            <a:chExt cx="2212622" cy="812800"/>
          </a:xfrm>
        </p:grpSpPr>
        <p:sp>
          <p:nvSpPr>
            <p:cNvPr name="Freeform 4" id="4"/>
            <p:cNvSpPr/>
            <p:nvPr/>
          </p:nvSpPr>
          <p:spPr>
            <a:xfrm>
              <a:off x="0" y="0"/>
              <a:ext cx="2212622" cy="812800"/>
            </a:xfrm>
            <a:custGeom>
              <a:avLst/>
              <a:gdLst/>
              <a:ahLst/>
              <a:cxnLst/>
              <a:rect r="r" b="b" t="t" l="l"/>
              <a:pathLst>
                <a:path h="812800" w="2212622">
                  <a:moveTo>
                    <a:pt x="0" y="0"/>
                  </a:moveTo>
                  <a:lnTo>
                    <a:pt x="2212622" y="0"/>
                  </a:lnTo>
                  <a:lnTo>
                    <a:pt x="2212622" y="812800"/>
                  </a:lnTo>
                  <a:lnTo>
                    <a:pt x="0" y="812800"/>
                  </a:lnTo>
                  <a:close/>
                </a:path>
              </a:pathLst>
            </a:custGeom>
            <a:solidFill>
              <a:srgbClr val="7FBE41">
                <a:alpha val="72941"/>
              </a:srgbClr>
            </a:solidFill>
          </p:spPr>
        </p:sp>
        <p:sp>
          <p:nvSpPr>
            <p:cNvPr name="TextBox 5" id="5"/>
            <p:cNvSpPr txBox="true"/>
            <p:nvPr/>
          </p:nvSpPr>
          <p:spPr>
            <a:xfrm>
              <a:off x="0" y="-19050"/>
              <a:ext cx="812800" cy="831850"/>
            </a:xfrm>
            <a:prstGeom prst="rect">
              <a:avLst/>
            </a:prstGeom>
          </p:spPr>
          <p:txBody>
            <a:bodyPr anchor="ctr" rtlCol="false" tIns="50800" lIns="50800" bIns="50800" rIns="50800"/>
            <a:lstStyle/>
            <a:p>
              <a:pPr algn="ctr">
                <a:lnSpc>
                  <a:spcPts val="2245"/>
                </a:lnSpc>
              </a:pPr>
            </a:p>
          </p:txBody>
        </p:sp>
      </p:grpSp>
      <p:sp>
        <p:nvSpPr>
          <p:cNvPr name="TextBox 6" id="6"/>
          <p:cNvSpPr txBox="true"/>
          <p:nvPr/>
        </p:nvSpPr>
        <p:spPr>
          <a:xfrm rot="0">
            <a:off x="176533" y="3318350"/>
            <a:ext cx="5659655" cy="688026"/>
          </a:xfrm>
          <a:prstGeom prst="rect">
            <a:avLst/>
          </a:prstGeom>
        </p:spPr>
        <p:txBody>
          <a:bodyPr anchor="t" rtlCol="false" tIns="0" lIns="0" bIns="0" rIns="0">
            <a:spAutoFit/>
          </a:bodyPr>
          <a:lstStyle/>
          <a:p>
            <a:pPr>
              <a:lnSpc>
                <a:spcPts val="5458"/>
              </a:lnSpc>
            </a:pPr>
            <a:r>
              <a:rPr lang="en-US" sz="4626" spc="416">
                <a:solidFill>
                  <a:srgbClr val="FFFFFF"/>
                </a:solidFill>
                <a:latin typeface="League Spartan Bold"/>
              </a:rPr>
              <a:t>SKAUTAI</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F5FFE5"/>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5400000">
            <a:off x="-1783882" y="1219200"/>
            <a:ext cx="7995404" cy="4992303"/>
          </a:xfrm>
          <a:prstGeom prst="rect">
            <a:avLst/>
          </a:prstGeom>
        </p:spPr>
      </p:pic>
      <p:grpSp>
        <p:nvGrpSpPr>
          <p:cNvPr name="Group 3" id="3"/>
          <p:cNvGrpSpPr/>
          <p:nvPr/>
        </p:nvGrpSpPr>
        <p:grpSpPr>
          <a:xfrm rot="0">
            <a:off x="4684295" y="-293208"/>
            <a:ext cx="5069305" cy="2668754"/>
            <a:chOff x="0" y="0"/>
            <a:chExt cx="6759074" cy="3558339"/>
          </a:xfrm>
        </p:grpSpPr>
        <p:pic>
          <p:nvPicPr>
            <p:cNvPr name="Picture 4" id="4"/>
            <p:cNvPicPr>
              <a:picLocks noChangeAspect="true"/>
            </p:cNvPicPr>
            <p:nvPr/>
          </p:nvPicPr>
          <p:blipFill>
            <a:blip r:embed="rId4"/>
            <a:srcRect l="0" t="10441" r="0" b="10441"/>
            <a:stretch>
              <a:fillRect/>
            </a:stretch>
          </p:blipFill>
          <p:spPr>
            <a:xfrm>
              <a:off x="0" y="0"/>
              <a:ext cx="6759074" cy="3558339"/>
            </a:xfrm>
            <a:prstGeom prst="rect">
              <a:avLst/>
            </a:prstGeom>
          </p:spPr>
        </p:pic>
      </p:grpSp>
      <p:grpSp>
        <p:nvGrpSpPr>
          <p:cNvPr name="Group 5" id="5"/>
          <p:cNvGrpSpPr/>
          <p:nvPr/>
        </p:nvGrpSpPr>
        <p:grpSpPr>
          <a:xfrm rot="0">
            <a:off x="4684295" y="2375546"/>
            <a:ext cx="5069305" cy="2668754"/>
            <a:chOff x="0" y="0"/>
            <a:chExt cx="6759074" cy="3558339"/>
          </a:xfrm>
        </p:grpSpPr>
        <p:pic>
          <p:nvPicPr>
            <p:cNvPr name="Picture 6" id="6"/>
            <p:cNvPicPr>
              <a:picLocks noChangeAspect="true"/>
            </p:cNvPicPr>
            <p:nvPr/>
          </p:nvPicPr>
          <p:blipFill>
            <a:blip r:embed="rId5"/>
            <a:srcRect l="0" t="10515" r="0" b="10515"/>
            <a:stretch>
              <a:fillRect/>
            </a:stretch>
          </p:blipFill>
          <p:spPr>
            <a:xfrm>
              <a:off x="0" y="0"/>
              <a:ext cx="6759074" cy="3558339"/>
            </a:xfrm>
            <a:prstGeom prst="rect">
              <a:avLst/>
            </a:prstGeom>
          </p:spPr>
        </p:pic>
      </p:grpSp>
      <p:grpSp>
        <p:nvGrpSpPr>
          <p:cNvPr name="Group 7" id="7"/>
          <p:cNvGrpSpPr/>
          <p:nvPr/>
        </p:nvGrpSpPr>
        <p:grpSpPr>
          <a:xfrm rot="0">
            <a:off x="4684295" y="5044300"/>
            <a:ext cx="5069305" cy="2668754"/>
            <a:chOff x="0" y="0"/>
            <a:chExt cx="6759074" cy="3558339"/>
          </a:xfrm>
        </p:grpSpPr>
        <p:pic>
          <p:nvPicPr>
            <p:cNvPr name="Picture 8" id="8"/>
            <p:cNvPicPr>
              <a:picLocks noChangeAspect="true"/>
            </p:cNvPicPr>
            <p:nvPr/>
          </p:nvPicPr>
          <p:blipFill>
            <a:blip r:embed="rId6"/>
            <a:srcRect l="0" t="17845" r="0" b="3167"/>
            <a:stretch>
              <a:fillRect/>
            </a:stretch>
          </p:blipFill>
          <p:spPr>
            <a:xfrm>
              <a:off x="0" y="0"/>
              <a:ext cx="6759074" cy="3558339"/>
            </a:xfrm>
            <a:prstGeom prst="rect">
              <a:avLst/>
            </a:prstGeom>
          </p:spPr>
        </p:pic>
      </p:grpSp>
      <p:sp>
        <p:nvSpPr>
          <p:cNvPr name="TextBox 9" id="9"/>
          <p:cNvSpPr txBox="true"/>
          <p:nvPr/>
        </p:nvSpPr>
        <p:spPr>
          <a:xfrm rot="0">
            <a:off x="536289" y="1119700"/>
            <a:ext cx="3876675" cy="989592"/>
          </a:xfrm>
          <a:prstGeom prst="rect">
            <a:avLst/>
          </a:prstGeom>
        </p:spPr>
        <p:txBody>
          <a:bodyPr anchor="t" rtlCol="false" tIns="0" lIns="0" bIns="0" rIns="0">
            <a:spAutoFit/>
          </a:bodyPr>
          <a:lstStyle/>
          <a:p>
            <a:pPr>
              <a:lnSpc>
                <a:spcPts val="3956"/>
              </a:lnSpc>
            </a:pPr>
            <a:r>
              <a:rPr lang="en-US" sz="3353" spc="301">
                <a:solidFill>
                  <a:srgbClr val="FFFFFF"/>
                </a:solidFill>
                <a:latin typeface="League Spartan Italics"/>
              </a:rPr>
              <a:t>SAUSUMOS SKAUTAI</a:t>
            </a:r>
          </a:p>
        </p:txBody>
      </p:sp>
      <p:sp>
        <p:nvSpPr>
          <p:cNvPr name="TextBox 10" id="10"/>
          <p:cNvSpPr txBox="true"/>
          <p:nvPr/>
        </p:nvSpPr>
        <p:spPr>
          <a:xfrm rot="0">
            <a:off x="536289" y="2832521"/>
            <a:ext cx="3529513" cy="1173140"/>
          </a:xfrm>
          <a:prstGeom prst="rect">
            <a:avLst/>
          </a:prstGeom>
        </p:spPr>
        <p:txBody>
          <a:bodyPr anchor="t" rtlCol="false" tIns="0" lIns="0" bIns="0" rIns="0">
            <a:spAutoFit/>
          </a:bodyPr>
          <a:lstStyle/>
          <a:p>
            <a:pPr>
              <a:lnSpc>
                <a:spcPts val="4761"/>
              </a:lnSpc>
            </a:pPr>
            <a:r>
              <a:rPr lang="en-US" sz="3353" spc="301">
                <a:solidFill>
                  <a:srgbClr val="FFFFFF"/>
                </a:solidFill>
                <a:latin typeface="League Spartan Italics"/>
              </a:rPr>
              <a:t>JŪRŲ SKAUTAI</a:t>
            </a:r>
          </a:p>
        </p:txBody>
      </p:sp>
      <p:sp>
        <p:nvSpPr>
          <p:cNvPr name="TextBox 11" id="11"/>
          <p:cNvSpPr txBox="true"/>
          <p:nvPr/>
        </p:nvSpPr>
        <p:spPr>
          <a:xfrm rot="0">
            <a:off x="536289" y="4805762"/>
            <a:ext cx="3529513" cy="989592"/>
          </a:xfrm>
          <a:prstGeom prst="rect">
            <a:avLst/>
          </a:prstGeom>
        </p:spPr>
        <p:txBody>
          <a:bodyPr anchor="t" rtlCol="false" tIns="0" lIns="0" bIns="0" rIns="0">
            <a:spAutoFit/>
          </a:bodyPr>
          <a:lstStyle/>
          <a:p>
            <a:pPr>
              <a:lnSpc>
                <a:spcPts val="3956"/>
              </a:lnSpc>
            </a:pPr>
            <a:r>
              <a:rPr lang="en-US" sz="3353" spc="301">
                <a:solidFill>
                  <a:srgbClr val="FFFFFF"/>
                </a:solidFill>
                <a:latin typeface="League Spartan Italics"/>
              </a:rPr>
              <a:t>ORO SKAUTAI</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5666" t="0" r="5666" b="0"/>
          <a:stretch>
            <a:fillRect/>
          </a:stretch>
        </p:blipFill>
        <p:spPr>
          <a:xfrm>
            <a:off x="0" y="0"/>
            <a:ext cx="9753600" cy="7315200"/>
          </a:xfrm>
          <a:prstGeom prst="rect">
            <a:avLst/>
          </a:prstGeom>
        </p:spPr>
      </p:pic>
      <p:grpSp>
        <p:nvGrpSpPr>
          <p:cNvPr name="Group 3" id="3"/>
          <p:cNvGrpSpPr/>
          <p:nvPr/>
        </p:nvGrpSpPr>
        <p:grpSpPr>
          <a:xfrm rot="0">
            <a:off x="19320" y="2560320"/>
            <a:ext cx="5974080" cy="2194560"/>
            <a:chOff x="0" y="0"/>
            <a:chExt cx="2212622" cy="812800"/>
          </a:xfrm>
        </p:grpSpPr>
        <p:sp>
          <p:nvSpPr>
            <p:cNvPr name="Freeform 4" id="4"/>
            <p:cNvSpPr/>
            <p:nvPr/>
          </p:nvSpPr>
          <p:spPr>
            <a:xfrm>
              <a:off x="0" y="0"/>
              <a:ext cx="2212622" cy="812800"/>
            </a:xfrm>
            <a:custGeom>
              <a:avLst/>
              <a:gdLst/>
              <a:ahLst/>
              <a:cxnLst/>
              <a:rect r="r" b="b" t="t" l="l"/>
              <a:pathLst>
                <a:path h="812800" w="2212622">
                  <a:moveTo>
                    <a:pt x="0" y="0"/>
                  </a:moveTo>
                  <a:lnTo>
                    <a:pt x="2212622" y="0"/>
                  </a:lnTo>
                  <a:lnTo>
                    <a:pt x="2212622" y="812800"/>
                  </a:lnTo>
                  <a:lnTo>
                    <a:pt x="0" y="812800"/>
                  </a:lnTo>
                  <a:close/>
                </a:path>
              </a:pathLst>
            </a:custGeom>
            <a:solidFill>
              <a:srgbClr val="7FBE41">
                <a:alpha val="72941"/>
              </a:srgbClr>
            </a:solidFill>
          </p:spPr>
        </p:sp>
        <p:sp>
          <p:nvSpPr>
            <p:cNvPr name="TextBox 5" id="5"/>
            <p:cNvSpPr txBox="true"/>
            <p:nvPr/>
          </p:nvSpPr>
          <p:spPr>
            <a:xfrm>
              <a:off x="0" y="-19050"/>
              <a:ext cx="812800" cy="831850"/>
            </a:xfrm>
            <a:prstGeom prst="rect">
              <a:avLst/>
            </a:prstGeom>
          </p:spPr>
          <p:txBody>
            <a:bodyPr anchor="ctr" rtlCol="false" tIns="50800" lIns="50800" bIns="50800" rIns="50800"/>
            <a:lstStyle/>
            <a:p>
              <a:pPr algn="ctr">
                <a:lnSpc>
                  <a:spcPts val="2245"/>
                </a:lnSpc>
              </a:pPr>
            </a:p>
          </p:txBody>
        </p:sp>
      </p:grpSp>
      <p:sp>
        <p:nvSpPr>
          <p:cNvPr name="TextBox 6" id="6"/>
          <p:cNvSpPr txBox="true"/>
          <p:nvPr/>
        </p:nvSpPr>
        <p:spPr>
          <a:xfrm rot="0">
            <a:off x="176533" y="3318350"/>
            <a:ext cx="5659655" cy="688026"/>
          </a:xfrm>
          <a:prstGeom prst="rect">
            <a:avLst/>
          </a:prstGeom>
        </p:spPr>
        <p:txBody>
          <a:bodyPr anchor="t" rtlCol="false" tIns="0" lIns="0" bIns="0" rIns="0">
            <a:spAutoFit/>
          </a:bodyPr>
          <a:lstStyle/>
          <a:p>
            <a:pPr>
              <a:lnSpc>
                <a:spcPts val="5458"/>
              </a:lnSpc>
            </a:pPr>
            <a:r>
              <a:rPr lang="en-US" sz="4626" spc="416">
                <a:solidFill>
                  <a:srgbClr val="FFFFFF"/>
                </a:solidFill>
                <a:latin typeface="League Spartan Bold"/>
              </a:rPr>
              <a:t>STRUKTŪRA</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F5FFE5"/>
        </a:solidFill>
      </p:bgPr>
    </p:bg>
    <p:spTree>
      <p:nvGrpSpPr>
        <p:cNvPr id="1" name=""/>
        <p:cNvGrpSpPr/>
        <p:nvPr/>
      </p:nvGrpSpPr>
      <p:grpSpPr>
        <a:xfrm>
          <a:off x="0" y="0"/>
          <a:ext cx="0" cy="0"/>
          <a:chOff x="0" y="0"/>
          <a:chExt cx="0" cy="0"/>
        </a:xfrm>
      </p:grpSpPr>
      <p:grpSp>
        <p:nvGrpSpPr>
          <p:cNvPr name="Group 2" id="2"/>
          <p:cNvGrpSpPr/>
          <p:nvPr/>
        </p:nvGrpSpPr>
        <p:grpSpPr>
          <a:xfrm rot="0">
            <a:off x="0" y="-15498"/>
            <a:ext cx="5091710" cy="7315200"/>
            <a:chOff x="0" y="0"/>
            <a:chExt cx="6788947" cy="9753600"/>
          </a:xfrm>
        </p:grpSpPr>
        <p:pic>
          <p:nvPicPr>
            <p:cNvPr name="Picture 3" id="3"/>
            <p:cNvPicPr>
              <a:picLocks noChangeAspect="true"/>
            </p:cNvPicPr>
            <p:nvPr/>
          </p:nvPicPr>
          <p:blipFill>
            <a:blip r:embed="rId2"/>
            <a:srcRect l="25053" t="0" r="28659" b="0"/>
            <a:stretch>
              <a:fillRect/>
            </a:stretch>
          </p:blipFill>
          <p:spPr>
            <a:xfrm>
              <a:off x="0" y="0"/>
              <a:ext cx="6788947" cy="9753600"/>
            </a:xfrm>
            <a:prstGeom prst="rect">
              <a:avLst/>
            </a:prstGeom>
          </p:spPr>
        </p:pic>
      </p:grpSp>
      <p:pic>
        <p:nvPicPr>
          <p:cNvPr name="Picture 4" id="4"/>
          <p:cNvPicPr>
            <a:picLocks noChangeAspect="true"/>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0" t="16771" r="0" b="16771"/>
          <a:stretch>
            <a:fillRect/>
          </a:stretch>
        </p:blipFill>
        <p:spPr>
          <a:xfrm flipH="false" flipV="false" rot="-5400000">
            <a:off x="3516429" y="1052362"/>
            <a:ext cx="7821106" cy="5197642"/>
          </a:xfrm>
          <a:prstGeom prst="rect">
            <a:avLst/>
          </a:prstGeom>
        </p:spPr>
      </p:pic>
      <p:grpSp>
        <p:nvGrpSpPr>
          <p:cNvPr name="Group 5" id="5"/>
          <p:cNvGrpSpPr>
            <a:grpSpLocks noChangeAspect="true"/>
          </p:cNvGrpSpPr>
          <p:nvPr/>
        </p:nvGrpSpPr>
        <p:grpSpPr>
          <a:xfrm rot="0">
            <a:off x="5482504" y="1140493"/>
            <a:ext cx="666851" cy="666851"/>
            <a:chOff x="0" y="0"/>
            <a:chExt cx="6350000" cy="6350000"/>
          </a:xfrm>
        </p:grpSpPr>
        <p:sp>
          <p:nvSpPr>
            <p:cNvPr name="Freeform 6" id="6"/>
            <p:cNvSpPr/>
            <p:nvPr/>
          </p:nvSpPr>
          <p:spPr>
            <a:xfrm>
              <a:off x="-156812" y="-5088"/>
              <a:ext cx="6663624" cy="6360176"/>
            </a:xfrm>
            <a:custGeom>
              <a:avLst/>
              <a:gdLst/>
              <a:ahLst/>
              <a:cxnLst/>
              <a:rect r="r" b="b" t="t" l="l"/>
              <a:pathLst>
                <a:path h="6360176" w="6663624">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54585A"/>
            </a:solidFill>
          </p:spPr>
        </p:sp>
      </p:grpSp>
      <p:grpSp>
        <p:nvGrpSpPr>
          <p:cNvPr name="Group 7" id="7"/>
          <p:cNvGrpSpPr/>
          <p:nvPr/>
        </p:nvGrpSpPr>
        <p:grpSpPr>
          <a:xfrm rot="0">
            <a:off x="5518549" y="1216536"/>
            <a:ext cx="3555768" cy="476419"/>
            <a:chOff x="0" y="0"/>
            <a:chExt cx="4741024" cy="635225"/>
          </a:xfrm>
        </p:grpSpPr>
        <p:sp>
          <p:nvSpPr>
            <p:cNvPr name="TextBox 8" id="8"/>
            <p:cNvSpPr txBox="true"/>
            <p:nvPr/>
          </p:nvSpPr>
          <p:spPr>
            <a:xfrm rot="0">
              <a:off x="0" y="157146"/>
              <a:ext cx="787400" cy="478079"/>
            </a:xfrm>
            <a:prstGeom prst="rect">
              <a:avLst/>
            </a:prstGeom>
          </p:spPr>
          <p:txBody>
            <a:bodyPr anchor="t" rtlCol="false" tIns="0" lIns="0" bIns="0" rIns="0">
              <a:spAutoFit/>
            </a:bodyPr>
            <a:lstStyle/>
            <a:p>
              <a:pPr algn="ctr">
                <a:lnSpc>
                  <a:spcPts val="2849"/>
                </a:lnSpc>
              </a:pPr>
            </a:p>
          </p:txBody>
        </p:sp>
        <p:sp>
          <p:nvSpPr>
            <p:cNvPr name="TextBox 9" id="9"/>
            <p:cNvSpPr txBox="true"/>
            <p:nvPr/>
          </p:nvSpPr>
          <p:spPr>
            <a:xfrm rot="0">
              <a:off x="1197724" y="-9525"/>
              <a:ext cx="3543300" cy="488493"/>
            </a:xfrm>
            <a:prstGeom prst="rect">
              <a:avLst/>
            </a:prstGeom>
          </p:spPr>
          <p:txBody>
            <a:bodyPr anchor="t" rtlCol="false" tIns="0" lIns="0" bIns="0" rIns="0">
              <a:spAutoFit/>
            </a:bodyPr>
            <a:lstStyle/>
            <a:p>
              <a:pPr>
                <a:lnSpc>
                  <a:spcPts val="2989"/>
                </a:lnSpc>
              </a:pPr>
              <a:r>
                <a:rPr lang="en-US" sz="2411" spc="120">
                  <a:solidFill>
                    <a:srgbClr val="F5FFE5"/>
                  </a:solidFill>
                  <a:latin typeface="Lato Bold"/>
                </a:rPr>
                <a:t>SUVAŽIAVIMAS</a:t>
              </a:r>
            </a:p>
          </p:txBody>
        </p:sp>
      </p:grpSp>
      <p:grpSp>
        <p:nvGrpSpPr>
          <p:cNvPr name="Group 10" id="10"/>
          <p:cNvGrpSpPr>
            <a:grpSpLocks noChangeAspect="true"/>
          </p:cNvGrpSpPr>
          <p:nvPr/>
        </p:nvGrpSpPr>
        <p:grpSpPr>
          <a:xfrm rot="0">
            <a:off x="5512386" y="2302543"/>
            <a:ext cx="666851" cy="666851"/>
            <a:chOff x="0" y="0"/>
            <a:chExt cx="6350000" cy="6350000"/>
          </a:xfrm>
        </p:grpSpPr>
        <p:sp>
          <p:nvSpPr>
            <p:cNvPr name="Freeform 11" id="11"/>
            <p:cNvSpPr/>
            <p:nvPr/>
          </p:nvSpPr>
          <p:spPr>
            <a:xfrm>
              <a:off x="-156812" y="-5088"/>
              <a:ext cx="6663624" cy="6360176"/>
            </a:xfrm>
            <a:custGeom>
              <a:avLst/>
              <a:gdLst/>
              <a:ahLst/>
              <a:cxnLst/>
              <a:rect r="r" b="b" t="t" l="l"/>
              <a:pathLst>
                <a:path h="6360176" w="6663624">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54585A"/>
            </a:solidFill>
          </p:spPr>
        </p:sp>
      </p:grpSp>
      <p:grpSp>
        <p:nvGrpSpPr>
          <p:cNvPr name="Group 12" id="12"/>
          <p:cNvGrpSpPr/>
          <p:nvPr/>
        </p:nvGrpSpPr>
        <p:grpSpPr>
          <a:xfrm rot="0">
            <a:off x="5548431" y="2384401"/>
            <a:ext cx="3525085" cy="470604"/>
            <a:chOff x="0" y="0"/>
            <a:chExt cx="4700113" cy="627472"/>
          </a:xfrm>
        </p:grpSpPr>
        <p:sp>
          <p:nvSpPr>
            <p:cNvPr name="TextBox 13" id="13"/>
            <p:cNvSpPr txBox="true"/>
            <p:nvPr/>
          </p:nvSpPr>
          <p:spPr>
            <a:xfrm rot="0">
              <a:off x="0" y="149393"/>
              <a:ext cx="787400" cy="478079"/>
            </a:xfrm>
            <a:prstGeom prst="rect">
              <a:avLst/>
            </a:prstGeom>
          </p:spPr>
          <p:txBody>
            <a:bodyPr anchor="t" rtlCol="false" tIns="0" lIns="0" bIns="0" rIns="0">
              <a:spAutoFit/>
            </a:bodyPr>
            <a:lstStyle/>
            <a:p>
              <a:pPr algn="ctr">
                <a:lnSpc>
                  <a:spcPts val="2849"/>
                </a:lnSpc>
              </a:pPr>
            </a:p>
          </p:txBody>
        </p:sp>
        <p:sp>
          <p:nvSpPr>
            <p:cNvPr name="TextBox 14" id="14"/>
            <p:cNvSpPr txBox="true"/>
            <p:nvPr/>
          </p:nvSpPr>
          <p:spPr>
            <a:xfrm rot="0">
              <a:off x="1192105" y="-9525"/>
              <a:ext cx="3508008" cy="488493"/>
            </a:xfrm>
            <a:prstGeom prst="rect">
              <a:avLst/>
            </a:prstGeom>
          </p:spPr>
          <p:txBody>
            <a:bodyPr anchor="t" rtlCol="false" tIns="0" lIns="0" bIns="0" rIns="0">
              <a:spAutoFit/>
            </a:bodyPr>
            <a:lstStyle/>
            <a:p>
              <a:pPr>
                <a:lnSpc>
                  <a:spcPts val="2989"/>
                </a:lnSpc>
              </a:pPr>
              <a:r>
                <a:rPr lang="en-US" sz="2411" spc="120">
                  <a:solidFill>
                    <a:srgbClr val="F5FFE5"/>
                  </a:solidFill>
                  <a:latin typeface="Lato Bold"/>
                </a:rPr>
                <a:t>TARYBA</a:t>
              </a:r>
            </a:p>
          </p:txBody>
        </p:sp>
      </p:grpSp>
      <p:grpSp>
        <p:nvGrpSpPr>
          <p:cNvPr name="Group 15" id="15"/>
          <p:cNvGrpSpPr>
            <a:grpSpLocks noChangeAspect="true"/>
          </p:cNvGrpSpPr>
          <p:nvPr/>
        </p:nvGrpSpPr>
        <p:grpSpPr>
          <a:xfrm rot="0">
            <a:off x="5521163" y="3559843"/>
            <a:ext cx="666851" cy="666851"/>
            <a:chOff x="0" y="0"/>
            <a:chExt cx="6350000" cy="6350000"/>
          </a:xfrm>
        </p:grpSpPr>
        <p:sp>
          <p:nvSpPr>
            <p:cNvPr name="Freeform 16" id="16"/>
            <p:cNvSpPr/>
            <p:nvPr/>
          </p:nvSpPr>
          <p:spPr>
            <a:xfrm>
              <a:off x="-156812" y="-5088"/>
              <a:ext cx="6663624" cy="6360176"/>
            </a:xfrm>
            <a:custGeom>
              <a:avLst/>
              <a:gdLst/>
              <a:ahLst/>
              <a:cxnLst/>
              <a:rect r="r" b="b" t="t" l="l"/>
              <a:pathLst>
                <a:path h="6360176" w="6663624">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54585A"/>
            </a:solidFill>
          </p:spPr>
        </p:sp>
      </p:grpSp>
      <p:grpSp>
        <p:nvGrpSpPr>
          <p:cNvPr name="Group 17" id="17"/>
          <p:cNvGrpSpPr/>
          <p:nvPr/>
        </p:nvGrpSpPr>
        <p:grpSpPr>
          <a:xfrm rot="0">
            <a:off x="5557208" y="3642102"/>
            <a:ext cx="3517510" cy="470203"/>
            <a:chOff x="0" y="0"/>
            <a:chExt cx="4690013" cy="626937"/>
          </a:xfrm>
        </p:grpSpPr>
        <p:sp>
          <p:nvSpPr>
            <p:cNvPr name="TextBox 18" id="18"/>
            <p:cNvSpPr txBox="true"/>
            <p:nvPr/>
          </p:nvSpPr>
          <p:spPr>
            <a:xfrm rot="0">
              <a:off x="0" y="148858"/>
              <a:ext cx="787400" cy="478079"/>
            </a:xfrm>
            <a:prstGeom prst="rect">
              <a:avLst/>
            </a:prstGeom>
          </p:spPr>
          <p:txBody>
            <a:bodyPr anchor="t" rtlCol="false" tIns="0" lIns="0" bIns="0" rIns="0">
              <a:spAutoFit/>
            </a:bodyPr>
            <a:lstStyle/>
            <a:p>
              <a:pPr algn="ctr">
                <a:lnSpc>
                  <a:spcPts val="2849"/>
                </a:lnSpc>
              </a:pPr>
            </a:p>
          </p:txBody>
        </p:sp>
        <p:sp>
          <p:nvSpPr>
            <p:cNvPr name="TextBox 19" id="19"/>
            <p:cNvSpPr txBox="true"/>
            <p:nvPr/>
          </p:nvSpPr>
          <p:spPr>
            <a:xfrm rot="0">
              <a:off x="1197513" y="-9525"/>
              <a:ext cx="3492500" cy="488493"/>
            </a:xfrm>
            <a:prstGeom prst="rect">
              <a:avLst/>
            </a:prstGeom>
          </p:spPr>
          <p:txBody>
            <a:bodyPr anchor="t" rtlCol="false" tIns="0" lIns="0" bIns="0" rIns="0">
              <a:spAutoFit/>
            </a:bodyPr>
            <a:lstStyle/>
            <a:p>
              <a:pPr>
                <a:lnSpc>
                  <a:spcPts val="2989"/>
                </a:lnSpc>
              </a:pPr>
              <a:r>
                <a:rPr lang="en-US" sz="2411" spc="120">
                  <a:solidFill>
                    <a:srgbClr val="F5FFE5"/>
                  </a:solidFill>
                  <a:latin typeface="Lato Bold"/>
                </a:rPr>
                <a:t>PIRMIJA</a:t>
              </a:r>
            </a:p>
          </p:txBody>
        </p:sp>
      </p:grpSp>
      <p:grpSp>
        <p:nvGrpSpPr>
          <p:cNvPr name="Group 20" id="20"/>
          <p:cNvGrpSpPr>
            <a:grpSpLocks noChangeAspect="true"/>
          </p:cNvGrpSpPr>
          <p:nvPr/>
        </p:nvGrpSpPr>
        <p:grpSpPr>
          <a:xfrm rot="0">
            <a:off x="5523678" y="4795286"/>
            <a:ext cx="666851" cy="666851"/>
            <a:chOff x="0" y="0"/>
            <a:chExt cx="6350000" cy="6350000"/>
          </a:xfrm>
        </p:grpSpPr>
        <p:sp>
          <p:nvSpPr>
            <p:cNvPr name="Freeform 21" id="21"/>
            <p:cNvSpPr/>
            <p:nvPr/>
          </p:nvSpPr>
          <p:spPr>
            <a:xfrm>
              <a:off x="-156812" y="-5088"/>
              <a:ext cx="6663624" cy="6360176"/>
            </a:xfrm>
            <a:custGeom>
              <a:avLst/>
              <a:gdLst/>
              <a:ahLst/>
              <a:cxnLst/>
              <a:rect r="r" b="b" t="t" l="l"/>
              <a:pathLst>
                <a:path h="6360176" w="6663624">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54585A"/>
            </a:solidFill>
          </p:spPr>
        </p:sp>
      </p:grpSp>
      <p:grpSp>
        <p:nvGrpSpPr>
          <p:cNvPr name="Group 22" id="22"/>
          <p:cNvGrpSpPr/>
          <p:nvPr/>
        </p:nvGrpSpPr>
        <p:grpSpPr>
          <a:xfrm rot="0">
            <a:off x="5559724" y="4874136"/>
            <a:ext cx="3514994" cy="543249"/>
            <a:chOff x="0" y="0"/>
            <a:chExt cx="4686659" cy="724332"/>
          </a:xfrm>
        </p:grpSpPr>
        <p:sp>
          <p:nvSpPr>
            <p:cNvPr name="TextBox 23" id="23"/>
            <p:cNvSpPr txBox="true"/>
            <p:nvPr/>
          </p:nvSpPr>
          <p:spPr>
            <a:xfrm rot="0">
              <a:off x="0" y="153404"/>
              <a:ext cx="787400" cy="478079"/>
            </a:xfrm>
            <a:prstGeom prst="rect">
              <a:avLst/>
            </a:prstGeom>
          </p:spPr>
          <p:txBody>
            <a:bodyPr anchor="t" rtlCol="false" tIns="0" lIns="0" bIns="0" rIns="0">
              <a:spAutoFit/>
            </a:bodyPr>
            <a:lstStyle/>
            <a:p>
              <a:pPr algn="ctr">
                <a:lnSpc>
                  <a:spcPts val="2849"/>
                </a:lnSpc>
              </a:pPr>
            </a:p>
          </p:txBody>
        </p:sp>
        <p:sp>
          <p:nvSpPr>
            <p:cNvPr name="TextBox 24" id="24"/>
            <p:cNvSpPr txBox="true"/>
            <p:nvPr/>
          </p:nvSpPr>
          <p:spPr>
            <a:xfrm rot="0">
              <a:off x="1194159" y="-19050"/>
              <a:ext cx="3492500" cy="743382"/>
            </a:xfrm>
            <a:prstGeom prst="rect">
              <a:avLst/>
            </a:prstGeom>
          </p:spPr>
          <p:txBody>
            <a:bodyPr anchor="t" rtlCol="false" tIns="0" lIns="0" bIns="0" rIns="0">
              <a:spAutoFit/>
            </a:bodyPr>
            <a:lstStyle/>
            <a:p>
              <a:pPr>
                <a:lnSpc>
                  <a:spcPts val="2245"/>
                </a:lnSpc>
              </a:pPr>
              <a:r>
                <a:rPr lang="en-US" sz="1811" spc="90">
                  <a:solidFill>
                    <a:srgbClr val="F5FFE5"/>
                  </a:solidFill>
                  <a:latin typeface="Lato Bold"/>
                </a:rPr>
                <a:t>KONTROLĖS IR ETIKOS KOMISIJOS</a:t>
              </a:r>
            </a:p>
          </p:txBody>
        </p:sp>
      </p:grpSp>
      <p:grpSp>
        <p:nvGrpSpPr>
          <p:cNvPr name="Group 25" id="25"/>
          <p:cNvGrpSpPr/>
          <p:nvPr/>
        </p:nvGrpSpPr>
        <p:grpSpPr>
          <a:xfrm rot="0">
            <a:off x="5310497" y="5793836"/>
            <a:ext cx="4443103" cy="1146451"/>
            <a:chOff x="0" y="0"/>
            <a:chExt cx="5924138" cy="1528601"/>
          </a:xfrm>
        </p:grpSpPr>
        <p:sp>
          <p:nvSpPr>
            <p:cNvPr name="TextBox 26" id="26"/>
            <p:cNvSpPr txBox="true"/>
            <p:nvPr/>
          </p:nvSpPr>
          <p:spPr>
            <a:xfrm rot="0">
              <a:off x="0" y="-265984"/>
              <a:ext cx="995307" cy="371929"/>
            </a:xfrm>
            <a:prstGeom prst="rect">
              <a:avLst/>
            </a:prstGeom>
          </p:spPr>
          <p:txBody>
            <a:bodyPr anchor="t" rtlCol="false" tIns="0" lIns="0" bIns="0" rIns="0">
              <a:spAutoFit/>
            </a:bodyPr>
            <a:lstStyle/>
            <a:p>
              <a:pPr algn="ctr">
                <a:lnSpc>
                  <a:spcPts val="2216"/>
                </a:lnSpc>
              </a:pPr>
            </a:p>
          </p:txBody>
        </p:sp>
        <p:sp>
          <p:nvSpPr>
            <p:cNvPr name="TextBox 27" id="27"/>
            <p:cNvSpPr txBox="true"/>
            <p:nvPr/>
          </p:nvSpPr>
          <p:spPr>
            <a:xfrm rot="0">
              <a:off x="1509468" y="-19050"/>
              <a:ext cx="4414670" cy="1547651"/>
            </a:xfrm>
            <a:prstGeom prst="rect">
              <a:avLst/>
            </a:prstGeom>
          </p:spPr>
          <p:txBody>
            <a:bodyPr anchor="t" rtlCol="false" tIns="0" lIns="0" bIns="0" rIns="0">
              <a:spAutoFit/>
            </a:bodyPr>
            <a:lstStyle/>
            <a:p>
              <a:pPr>
                <a:lnSpc>
                  <a:spcPts val="2326"/>
                </a:lnSpc>
              </a:pPr>
              <a:r>
                <a:rPr lang="en-US" sz="1875" spc="93">
                  <a:solidFill>
                    <a:srgbClr val="F5FFE5"/>
                  </a:solidFill>
                  <a:latin typeface="Lato Bold"/>
                </a:rPr>
                <a:t>KRAŠTAS/KONFERENCIJA </a:t>
              </a:r>
            </a:p>
            <a:p>
              <a:pPr>
                <a:lnSpc>
                  <a:spcPts val="2326"/>
                </a:lnSpc>
              </a:pPr>
              <a:r>
                <a:rPr lang="en-US" sz="1875" spc="93">
                  <a:solidFill>
                    <a:srgbClr val="F5FFE5"/>
                  </a:solidFill>
                  <a:latin typeface="Lato Bold"/>
                </a:rPr>
                <a:t>TUNTAS  </a:t>
              </a:r>
            </a:p>
            <a:p>
              <a:pPr>
                <a:lnSpc>
                  <a:spcPts val="2326"/>
                </a:lnSpc>
              </a:pPr>
              <a:r>
                <a:rPr lang="en-US" sz="1875" spc="93">
                  <a:solidFill>
                    <a:srgbClr val="F5FFE5"/>
                  </a:solidFill>
                  <a:latin typeface="Lato Bold"/>
                </a:rPr>
                <a:t>DRAUGOVĖ/GILDIJA  </a:t>
              </a:r>
            </a:p>
            <a:p>
              <a:pPr>
                <a:lnSpc>
                  <a:spcPts val="2326"/>
                </a:lnSpc>
              </a:pPr>
              <a:r>
                <a:rPr lang="en-US" sz="1875" spc="93">
                  <a:solidFill>
                    <a:srgbClr val="F5FFE5"/>
                  </a:solidFill>
                  <a:latin typeface="Lato Bold"/>
                </a:rPr>
                <a:t>SKILTIS</a:t>
              </a:r>
            </a:p>
          </p:txBody>
        </p:sp>
      </p:grpSp>
      <p:grpSp>
        <p:nvGrpSpPr>
          <p:cNvPr name="Group 28" id="28"/>
          <p:cNvGrpSpPr>
            <a:grpSpLocks noChangeAspect="true"/>
          </p:cNvGrpSpPr>
          <p:nvPr/>
        </p:nvGrpSpPr>
        <p:grpSpPr>
          <a:xfrm rot="0">
            <a:off x="5559724" y="6033636"/>
            <a:ext cx="666851" cy="666851"/>
            <a:chOff x="0" y="0"/>
            <a:chExt cx="6350000" cy="6350000"/>
          </a:xfrm>
        </p:grpSpPr>
        <p:sp>
          <p:nvSpPr>
            <p:cNvPr name="Freeform 29" id="29"/>
            <p:cNvSpPr/>
            <p:nvPr/>
          </p:nvSpPr>
          <p:spPr>
            <a:xfrm>
              <a:off x="-156812" y="-5088"/>
              <a:ext cx="6663624" cy="6360176"/>
            </a:xfrm>
            <a:custGeom>
              <a:avLst/>
              <a:gdLst/>
              <a:ahLst/>
              <a:cxnLst/>
              <a:rect r="r" b="b" t="t" l="l"/>
              <a:pathLst>
                <a:path h="6360176" w="6663624">
                  <a:moveTo>
                    <a:pt x="3331812" y="5088"/>
                  </a:moveTo>
                  <a:lnTo>
                    <a:pt x="3331812" y="5088"/>
                  </a:lnTo>
                  <a:cubicBezTo>
                    <a:pt x="2194111" y="0"/>
                    <a:pt x="1140649" y="604036"/>
                    <a:pt x="570324" y="1588475"/>
                  </a:cubicBezTo>
                  <a:cubicBezTo>
                    <a:pt x="0" y="2572913"/>
                    <a:pt x="0" y="3787263"/>
                    <a:pt x="570324" y="4771701"/>
                  </a:cubicBezTo>
                  <a:cubicBezTo>
                    <a:pt x="1140649" y="5756140"/>
                    <a:pt x="2194111" y="6360176"/>
                    <a:pt x="3331812" y="6355088"/>
                  </a:cubicBezTo>
                  <a:cubicBezTo>
                    <a:pt x="4469513" y="6360176"/>
                    <a:pt x="5522976" y="5756140"/>
                    <a:pt x="6093300" y="4771701"/>
                  </a:cubicBezTo>
                  <a:cubicBezTo>
                    <a:pt x="6663624" y="3787263"/>
                    <a:pt x="6663624" y="2572913"/>
                    <a:pt x="6093300" y="1588475"/>
                  </a:cubicBezTo>
                  <a:cubicBezTo>
                    <a:pt x="5522976" y="604036"/>
                    <a:pt x="4469513" y="0"/>
                    <a:pt x="3331812" y="5088"/>
                  </a:cubicBezTo>
                  <a:close/>
                </a:path>
              </a:pathLst>
            </a:custGeom>
            <a:solidFill>
              <a:srgbClr val="54585A"/>
            </a:solidFill>
          </p:spPr>
        </p:sp>
      </p:gr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5555" t="0" r="5555" b="0"/>
          <a:stretch>
            <a:fillRect/>
          </a:stretch>
        </p:blipFill>
        <p:spPr>
          <a:xfrm>
            <a:off x="0" y="0"/>
            <a:ext cx="9753600" cy="7315200"/>
          </a:xfrm>
          <a:prstGeom prst="rect">
            <a:avLst/>
          </a:prstGeom>
        </p:spPr>
      </p:pic>
      <p:grpSp>
        <p:nvGrpSpPr>
          <p:cNvPr name="Group 3" id="3"/>
          <p:cNvGrpSpPr/>
          <p:nvPr/>
        </p:nvGrpSpPr>
        <p:grpSpPr>
          <a:xfrm rot="0">
            <a:off x="0" y="2737486"/>
            <a:ext cx="5974080" cy="2194560"/>
            <a:chOff x="0" y="0"/>
            <a:chExt cx="2212622" cy="812800"/>
          </a:xfrm>
        </p:grpSpPr>
        <p:sp>
          <p:nvSpPr>
            <p:cNvPr name="Freeform 4" id="4"/>
            <p:cNvSpPr/>
            <p:nvPr/>
          </p:nvSpPr>
          <p:spPr>
            <a:xfrm>
              <a:off x="0" y="0"/>
              <a:ext cx="2212622" cy="812800"/>
            </a:xfrm>
            <a:custGeom>
              <a:avLst/>
              <a:gdLst/>
              <a:ahLst/>
              <a:cxnLst/>
              <a:rect r="r" b="b" t="t" l="l"/>
              <a:pathLst>
                <a:path h="812800" w="2212622">
                  <a:moveTo>
                    <a:pt x="0" y="0"/>
                  </a:moveTo>
                  <a:lnTo>
                    <a:pt x="2212622" y="0"/>
                  </a:lnTo>
                  <a:lnTo>
                    <a:pt x="2212622" y="812800"/>
                  </a:lnTo>
                  <a:lnTo>
                    <a:pt x="0" y="812800"/>
                  </a:lnTo>
                  <a:close/>
                </a:path>
              </a:pathLst>
            </a:custGeom>
            <a:solidFill>
              <a:srgbClr val="7FBE41">
                <a:alpha val="72941"/>
              </a:srgbClr>
            </a:solidFill>
          </p:spPr>
        </p:sp>
        <p:sp>
          <p:nvSpPr>
            <p:cNvPr name="TextBox 5" id="5"/>
            <p:cNvSpPr txBox="true"/>
            <p:nvPr/>
          </p:nvSpPr>
          <p:spPr>
            <a:xfrm>
              <a:off x="0" y="-19050"/>
              <a:ext cx="812800" cy="831850"/>
            </a:xfrm>
            <a:prstGeom prst="rect">
              <a:avLst/>
            </a:prstGeom>
          </p:spPr>
          <p:txBody>
            <a:bodyPr anchor="ctr" rtlCol="false" tIns="50800" lIns="50800" bIns="50800" rIns="50800"/>
            <a:lstStyle/>
            <a:p>
              <a:pPr algn="ctr">
                <a:lnSpc>
                  <a:spcPts val="2245"/>
                </a:lnSpc>
              </a:pPr>
            </a:p>
          </p:txBody>
        </p:sp>
      </p:grpSp>
      <p:sp>
        <p:nvSpPr>
          <p:cNvPr name="TextBox 6" id="6"/>
          <p:cNvSpPr txBox="true"/>
          <p:nvPr/>
        </p:nvSpPr>
        <p:spPr>
          <a:xfrm rot="0">
            <a:off x="176533" y="3210274"/>
            <a:ext cx="5659655" cy="1258510"/>
          </a:xfrm>
          <a:prstGeom prst="rect">
            <a:avLst/>
          </a:prstGeom>
        </p:spPr>
        <p:txBody>
          <a:bodyPr anchor="t" rtlCol="false" tIns="0" lIns="0" bIns="0" rIns="0">
            <a:spAutoFit/>
          </a:bodyPr>
          <a:lstStyle/>
          <a:p>
            <a:pPr>
              <a:lnSpc>
                <a:spcPts val="4986"/>
              </a:lnSpc>
            </a:pPr>
            <a:r>
              <a:rPr lang="en-US" sz="4226" spc="380">
                <a:solidFill>
                  <a:srgbClr val="FFFFFF"/>
                </a:solidFill>
                <a:latin typeface="League Spartan Bold"/>
              </a:rPr>
              <a:t>SKAUTIŠKI PRINCIPAI</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F5FFE5"/>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0" t="0" r="0" b="0"/>
          <a:stretch>
            <a:fillRect/>
          </a:stretch>
        </p:blipFill>
        <p:spPr>
          <a:xfrm flipH="false" flipV="false" rot="0">
            <a:off x="-389798" y="1806062"/>
            <a:ext cx="10329807" cy="3702206"/>
          </a:xfrm>
          <a:prstGeom prst="rect">
            <a:avLst/>
          </a:prstGeom>
        </p:spPr>
      </p:pic>
      <p:grpSp>
        <p:nvGrpSpPr>
          <p:cNvPr name="Group 3" id="3"/>
          <p:cNvGrpSpPr/>
          <p:nvPr/>
        </p:nvGrpSpPr>
        <p:grpSpPr>
          <a:xfrm rot="0">
            <a:off x="5573502" y="2044077"/>
            <a:ext cx="3892817" cy="3227718"/>
            <a:chOff x="0" y="0"/>
            <a:chExt cx="5190423" cy="4303624"/>
          </a:xfrm>
        </p:grpSpPr>
        <p:sp>
          <p:nvSpPr>
            <p:cNvPr name="TextBox 4" id="4"/>
            <p:cNvSpPr txBox="true"/>
            <p:nvPr/>
          </p:nvSpPr>
          <p:spPr>
            <a:xfrm rot="0">
              <a:off x="0" y="0"/>
              <a:ext cx="5168900" cy="1127142"/>
            </a:xfrm>
            <a:prstGeom prst="rect">
              <a:avLst/>
            </a:prstGeom>
          </p:spPr>
          <p:txBody>
            <a:bodyPr anchor="t" rtlCol="false" tIns="0" lIns="0" bIns="0" rIns="0">
              <a:spAutoFit/>
            </a:bodyPr>
            <a:lstStyle/>
            <a:p>
              <a:pPr>
                <a:lnSpc>
                  <a:spcPts val="3324"/>
                </a:lnSpc>
              </a:pPr>
              <a:r>
                <a:rPr lang="en-US" sz="2817" spc="253">
                  <a:solidFill>
                    <a:srgbClr val="FFFFFF"/>
                  </a:solidFill>
                  <a:latin typeface="League Spartan Bold"/>
                </a:rPr>
                <a:t>SKAUTIŠKAS ŠŪKIS</a:t>
              </a:r>
            </a:p>
          </p:txBody>
        </p:sp>
        <p:sp>
          <p:nvSpPr>
            <p:cNvPr name="TextBox 5" id="5"/>
            <p:cNvSpPr txBox="true"/>
            <p:nvPr/>
          </p:nvSpPr>
          <p:spPr>
            <a:xfrm rot="0">
              <a:off x="34223" y="1455510"/>
              <a:ext cx="5156200" cy="2848114"/>
            </a:xfrm>
            <a:prstGeom prst="rect">
              <a:avLst/>
            </a:prstGeom>
          </p:spPr>
          <p:txBody>
            <a:bodyPr anchor="t" rtlCol="false" tIns="0" lIns="0" bIns="0" rIns="0">
              <a:spAutoFit/>
            </a:bodyPr>
            <a:lstStyle/>
            <a:p>
              <a:pPr>
                <a:lnSpc>
                  <a:spcPts val="2885"/>
                </a:lnSpc>
              </a:pPr>
              <a:r>
                <a:rPr lang="en-US" sz="1936" spc="96">
                  <a:solidFill>
                    <a:srgbClr val="F5FFE5"/>
                  </a:solidFill>
                  <a:latin typeface="Lato Bold"/>
                </a:rPr>
                <a:t>DIEVUI, TĖVYNEI, ARTIMUI - skautas, duodamas įžodį, pasižada tarauti Dievui ir Tėvynei, padėti Artimui. Taip ugdoma dora ir pilietiška asmenybė.</a:t>
              </a:r>
            </a:p>
          </p:txBody>
        </p:sp>
      </p:grpSp>
      <p:grpSp>
        <p:nvGrpSpPr>
          <p:cNvPr name="Group 6" id="6"/>
          <p:cNvGrpSpPr/>
          <p:nvPr/>
        </p:nvGrpSpPr>
        <p:grpSpPr>
          <a:xfrm rot="0">
            <a:off x="731520" y="1405288"/>
            <a:ext cx="4452366" cy="4505295"/>
            <a:chOff x="0" y="0"/>
            <a:chExt cx="5936488" cy="6007060"/>
          </a:xfrm>
        </p:grpSpPr>
        <p:pic>
          <p:nvPicPr>
            <p:cNvPr name="Picture 7" id="7"/>
            <p:cNvPicPr>
              <a:picLocks noChangeAspect="true"/>
            </p:cNvPicPr>
            <p:nvPr/>
          </p:nvPicPr>
          <p:blipFill>
            <a:blip r:embed="rId4"/>
            <a:srcRect l="17058" t="0" r="17058" b="0"/>
            <a:stretch>
              <a:fillRect/>
            </a:stretch>
          </p:blipFill>
          <p:spPr>
            <a:xfrm>
              <a:off x="0" y="0"/>
              <a:ext cx="5936488" cy="6007060"/>
            </a:xfrm>
            <a:prstGeom prst="rect">
              <a:avLst/>
            </a:prstGeom>
          </p:spPr>
        </p:pic>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DAFNgURjfqs</dc:identifier>
  <dcterms:modified xsi:type="dcterms:W3CDTF">2011-08-01T06:04:30Z</dcterms:modified>
  <cp:revision>1</cp:revision>
  <dc:title>Green Rectangles Photo Landscape Architecture Presentation</dc:title>
</cp:coreProperties>
</file>